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29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8" y="457200"/>
            <a:ext cx="2143125" cy="1428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782491" y="2114550"/>
            <a:ext cx="365045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AuraSense AI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373511" y="2800350"/>
            <a:ext cx="446841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Revolutionizing Indoor Air Quality</a:t>
            </a:r>
            <a:endParaRPr lang="en-US" sz="202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429000"/>
            <a:ext cx="4114800" cy="27432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456414" y="4772025"/>
            <a:ext cx="5304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June 2025</a:t>
            </a:r>
            <a:endParaRPr lang="en-US" sz="7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3247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457200"/>
            <a:ext cx="1428750" cy="9524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46709" y="1600786"/>
            <a:ext cx="4722019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Us in Revolutionizing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2979837" y="1943686"/>
            <a:ext cx="325576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Indoor Air Quality</a:t>
            </a:r>
            <a:endParaRPr lang="en-US" sz="2700" dirty="0"/>
          </a:p>
        </p:txBody>
      </p:sp>
      <p:sp>
        <p:nvSpPr>
          <p:cNvPr id="6" name="Text 2"/>
          <p:cNvSpPr/>
          <p:nvPr/>
        </p:nvSpPr>
        <p:spPr>
          <a:xfrm>
            <a:off x="1485900" y="2495541"/>
            <a:ext cx="62436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We're seeking strategic partners and investors who share our vision of creating healthier indoor environments through innovative technology.</a:t>
            </a:r>
            <a:endParaRPr lang="en-US" sz="1125" dirty="0"/>
          </a:p>
        </p:txBody>
      </p:sp>
      <p:sp>
        <p:nvSpPr>
          <p:cNvPr id="7" name="Shape 3"/>
          <p:cNvSpPr/>
          <p:nvPr/>
        </p:nvSpPr>
        <p:spPr>
          <a:xfrm>
            <a:off x="457200" y="3181341"/>
            <a:ext cx="3971925" cy="17430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28650" y="3352791"/>
            <a:ext cx="3700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Opportunity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33195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4388" y="3708192"/>
            <a:ext cx="5625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305520" y="3708192"/>
            <a:ext cx="120372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E0F2F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 million Series A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018945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4388" y="3993942"/>
            <a:ext cx="7375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Valuation: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480542" y="3993942"/>
            <a:ext cx="7518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E0F2F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$25 million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04695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4388" y="4279692"/>
            <a:ext cx="3286125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of funds: Production, marketing, team expansion</a:t>
            </a:r>
            <a:endParaRPr lang="en-US" sz="1013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590445"/>
            <a:ext cx="128588" cy="12858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14388" y="4565442"/>
            <a:ext cx="9876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Projected ROI:</a:t>
            </a:r>
            <a:endParaRPr lang="en-US" sz="1013" dirty="0"/>
          </a:p>
        </p:txBody>
      </p:sp>
      <p:sp>
        <p:nvSpPr>
          <p:cNvPr id="19" name="Text 11"/>
          <p:cNvSpPr/>
          <p:nvPr/>
        </p:nvSpPr>
        <p:spPr>
          <a:xfrm>
            <a:off x="1730573" y="4565442"/>
            <a:ext cx="8447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E0F2F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5x in 3 years</a:t>
            </a:r>
            <a:endParaRPr lang="en-US" sz="1013" dirty="0"/>
          </a:p>
        </p:txBody>
      </p:sp>
      <p:sp>
        <p:nvSpPr>
          <p:cNvPr id="20" name="Shape 12"/>
          <p:cNvSpPr/>
          <p:nvPr/>
        </p:nvSpPr>
        <p:spPr>
          <a:xfrm>
            <a:off x="4714875" y="3181341"/>
            <a:ext cx="3971925" cy="17430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1" name="Text 13"/>
          <p:cNvSpPr/>
          <p:nvPr/>
        </p:nvSpPr>
        <p:spPr>
          <a:xfrm>
            <a:off x="4886325" y="3352791"/>
            <a:ext cx="3700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Partnerships</a:t>
            </a:r>
            <a:endParaRPr lang="en-US" sz="13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3733195"/>
            <a:ext cx="160734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104209" y="3708192"/>
            <a:ext cx="2200275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home ecosystem integration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4018945"/>
            <a:ext cx="160734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104209" y="3993942"/>
            <a:ext cx="1730573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Retail distribution channels</a:t>
            </a:r>
            <a:endParaRPr lang="en-US" sz="1013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4304695"/>
            <a:ext cx="160734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5104209" y="4279692"/>
            <a:ext cx="217527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Healthcare provider collaborations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4590445"/>
            <a:ext cx="160734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104209" y="4565442"/>
            <a:ext cx="2394942" cy="1750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Research &amp; development partnerships</a:t>
            </a:r>
            <a:endParaRPr lang="en-US" sz="1013" dirty="0"/>
          </a:p>
        </p:txBody>
      </p:sp>
      <p:sp>
        <p:nvSpPr>
          <p:cNvPr id="30" name="Text 18"/>
          <p:cNvSpPr/>
          <p:nvPr/>
        </p:nvSpPr>
        <p:spPr>
          <a:xfrm>
            <a:off x="2994124" y="5267316"/>
            <a:ext cx="32271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Us</a:t>
            </a:r>
            <a:endParaRPr lang="en-US" sz="1350" dirty="0"/>
          </a:p>
        </p:txBody>
      </p:sp>
      <p:sp>
        <p:nvSpPr>
          <p:cNvPr id="31" name="Shape 19"/>
          <p:cNvSpPr/>
          <p:nvPr/>
        </p:nvSpPr>
        <p:spPr>
          <a:xfrm>
            <a:off x="2994124" y="5610216"/>
            <a:ext cx="257175" cy="25717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5562" y="5681653"/>
            <a:ext cx="114300" cy="11430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3365599" y="5653078"/>
            <a:ext cx="11662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invest@aurasense.ai</a:t>
            </a:r>
            <a:endParaRPr lang="en-US" sz="900" dirty="0"/>
          </a:p>
        </p:txBody>
      </p:sp>
      <p:sp>
        <p:nvSpPr>
          <p:cNvPr id="34" name="Shape 21"/>
          <p:cNvSpPr/>
          <p:nvPr/>
        </p:nvSpPr>
        <p:spPr>
          <a:xfrm>
            <a:off x="2994124" y="5953116"/>
            <a:ext cx="257175" cy="25717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5562" y="6024553"/>
            <a:ext cx="114300" cy="11430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3365599" y="5995978"/>
            <a:ext cx="10304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+1 (415) 555-0123</a:t>
            </a:r>
            <a:endParaRPr lang="en-US" sz="900" dirty="0"/>
          </a:p>
        </p:txBody>
      </p:sp>
      <p:sp>
        <p:nvSpPr>
          <p:cNvPr id="37" name="Shape 23"/>
          <p:cNvSpPr/>
          <p:nvPr/>
        </p:nvSpPr>
        <p:spPr>
          <a:xfrm>
            <a:off x="4803279" y="5610216"/>
            <a:ext cx="257175" cy="25717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9004" y="5681653"/>
            <a:ext cx="85725" cy="11430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5174754" y="5653078"/>
            <a:ext cx="10054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 Francisco, CA</a:t>
            </a:r>
            <a:endParaRPr lang="en-US" sz="900" dirty="0"/>
          </a:p>
        </p:txBody>
      </p:sp>
      <p:sp>
        <p:nvSpPr>
          <p:cNvPr id="40" name="Shape 25"/>
          <p:cNvSpPr/>
          <p:nvPr/>
        </p:nvSpPr>
        <p:spPr>
          <a:xfrm>
            <a:off x="4803279" y="5953116"/>
            <a:ext cx="257175" cy="25717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4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716" y="6024553"/>
            <a:ext cx="114300" cy="114300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5174754" y="5995978"/>
            <a:ext cx="10465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www.aurasense.ai</a:t>
            </a:r>
            <a:endParaRPr lang="en-US" sz="900" dirty="0"/>
          </a:p>
        </p:txBody>
      </p:sp>
      <p:sp>
        <p:nvSpPr>
          <p:cNvPr id="43" name="Text 27"/>
          <p:cNvSpPr/>
          <p:nvPr/>
        </p:nvSpPr>
        <p:spPr>
          <a:xfrm>
            <a:off x="3376315" y="6638916"/>
            <a:ext cx="24628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"Breathe better. Live better."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457200" y="9715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Indoor Air Quality Crisis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28650" y="1316236"/>
            <a:ext cx="1296591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Indoor air is often</a:t>
            </a:r>
            <a:endParaRPr lang="en-US" sz="1125" dirty="0"/>
          </a:p>
        </p:txBody>
      </p:sp>
      <p:sp>
        <p:nvSpPr>
          <p:cNvPr id="7" name="Text 3"/>
          <p:cNvSpPr/>
          <p:nvPr/>
        </p:nvSpPr>
        <p:spPr>
          <a:xfrm>
            <a:off x="1853803" y="1316236"/>
            <a:ext cx="1378744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DC262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2-5x more polluted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3161109" y="1316236"/>
            <a:ext cx="12055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 outdoor air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628650" y="1601986"/>
            <a:ext cx="7697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spend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1326952" y="1601986"/>
            <a:ext cx="1730573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90% of our time indoors</a:t>
            </a:r>
            <a:endParaRPr lang="en-US" sz="1125" dirty="0"/>
          </a:p>
        </p:txBody>
      </p:sp>
      <p:sp>
        <p:nvSpPr>
          <p:cNvPr id="11" name="Text 7"/>
          <p:cNvSpPr/>
          <p:nvPr/>
        </p:nvSpPr>
        <p:spPr>
          <a:xfrm>
            <a:off x="628650" y="1885950"/>
            <a:ext cx="378618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Poor air quality linked to respiratory issues, allergies, and decreased cognitive function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28650" y="2371725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125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solutions are reactive, not proactive</a:t>
            </a:r>
            <a:endParaRPr lang="en-US" sz="1125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1550"/>
            <a:ext cx="3571875" cy="2500313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514350" y="3757613"/>
            <a:ext cx="2628900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0"/>
          <p:cNvSpPr/>
          <p:nvPr/>
        </p:nvSpPr>
        <p:spPr>
          <a:xfrm>
            <a:off x="514350" y="3757613"/>
            <a:ext cx="28575" cy="77152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6" name="Text 11"/>
          <p:cNvSpPr/>
          <p:nvPr/>
        </p:nvSpPr>
        <p:spPr>
          <a:xfrm>
            <a:off x="628650" y="3871913"/>
            <a:ext cx="247087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</a:t>
            </a:r>
            <a:endParaRPr lang="en-US" sz="1125" dirty="0"/>
          </a:p>
        </p:txBody>
      </p:sp>
      <p:sp>
        <p:nvSpPr>
          <p:cNvPr id="17" name="Text 12"/>
          <p:cNvSpPr/>
          <p:nvPr/>
        </p:nvSpPr>
        <p:spPr>
          <a:xfrm>
            <a:off x="628650" y="4071938"/>
            <a:ext cx="247087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 all illnesses are related to indoor air quality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3256685" y="3757613"/>
            <a:ext cx="2629346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3256685" y="3757613"/>
            <a:ext cx="28575" cy="77152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0" name="Text 15"/>
          <p:cNvSpPr/>
          <p:nvPr/>
        </p:nvSpPr>
        <p:spPr>
          <a:xfrm>
            <a:off x="3371404" y="3871913"/>
            <a:ext cx="24712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$15B</a:t>
            </a:r>
            <a:endParaRPr lang="en-US" sz="1125" dirty="0"/>
          </a:p>
        </p:txBody>
      </p:sp>
      <p:sp>
        <p:nvSpPr>
          <p:cNvPr id="21" name="Text 16"/>
          <p:cNvSpPr/>
          <p:nvPr/>
        </p:nvSpPr>
        <p:spPr>
          <a:xfrm>
            <a:off x="3371404" y="4071938"/>
            <a:ext cx="24712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 healthcare costs due to indoor air pollution</a:t>
            </a:r>
            <a:endParaRPr lang="en-US" sz="900" dirty="0"/>
          </a:p>
        </p:txBody>
      </p:sp>
      <p:sp>
        <p:nvSpPr>
          <p:cNvPr id="22" name="Shape 17"/>
          <p:cNvSpPr/>
          <p:nvPr/>
        </p:nvSpPr>
        <p:spPr>
          <a:xfrm>
            <a:off x="5999857" y="3757613"/>
            <a:ext cx="2629765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5999857" y="3757613"/>
            <a:ext cx="28575" cy="77152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4" name="Text 19"/>
          <p:cNvSpPr/>
          <p:nvPr/>
        </p:nvSpPr>
        <p:spPr>
          <a:xfrm>
            <a:off x="6115050" y="3871913"/>
            <a:ext cx="2471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</a:t>
            </a:r>
            <a:endParaRPr lang="en-US" sz="1125" dirty="0"/>
          </a:p>
        </p:txBody>
      </p:sp>
      <p:sp>
        <p:nvSpPr>
          <p:cNvPr id="25" name="Text 20"/>
          <p:cNvSpPr/>
          <p:nvPr/>
        </p:nvSpPr>
        <p:spPr>
          <a:xfrm>
            <a:off x="6115050" y="4071938"/>
            <a:ext cx="24717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 consumers are concerned about their indoor air quality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</a:t>
            </a:r>
            <a:endParaRPr lang="en-US" sz="2025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1550"/>
            <a:ext cx="3571875" cy="25003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800600" y="9715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AuraSense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4800600" y="1314450"/>
            <a:ext cx="395763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smart home device that uses AI to monitor indoor air quality, identify potential allergens and pollutants, and provide personalized recommendations for improving air health.</a:t>
            </a:r>
            <a:endParaRPr lang="en-US" sz="1125" dirty="0"/>
          </a:p>
        </p:txBody>
      </p:sp>
      <p:sp>
        <p:nvSpPr>
          <p:cNvPr id="8" name="Shape 3"/>
          <p:cNvSpPr/>
          <p:nvPr/>
        </p:nvSpPr>
        <p:spPr>
          <a:xfrm>
            <a:off x="4800600" y="2286000"/>
            <a:ext cx="3886200" cy="8286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9" name="Shape 4"/>
          <p:cNvSpPr/>
          <p:nvPr/>
        </p:nvSpPr>
        <p:spPr>
          <a:xfrm>
            <a:off x="4800600" y="2286000"/>
            <a:ext cx="28575" cy="8286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" name="Text 5"/>
          <p:cNvSpPr/>
          <p:nvPr/>
        </p:nvSpPr>
        <p:spPr>
          <a:xfrm>
            <a:off x="4914900" y="2400300"/>
            <a:ext cx="372903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AuraSense transforms how we understand and improve our indoor air quality with proactive, personalized insights.</a:t>
            </a:r>
            <a:endParaRPr lang="en-US" sz="1013" dirty="0"/>
          </a:p>
        </p:txBody>
      </p:sp>
      <p:sp>
        <p:nvSpPr>
          <p:cNvPr id="11" name="Shape 6"/>
          <p:cNvSpPr/>
          <p:nvPr/>
        </p:nvSpPr>
        <p:spPr>
          <a:xfrm>
            <a:off x="457200" y="3757613"/>
            <a:ext cx="2628900" cy="857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7"/>
          <p:cNvSpPr/>
          <p:nvPr/>
        </p:nvSpPr>
        <p:spPr>
          <a:xfrm>
            <a:off x="457200" y="3757613"/>
            <a:ext cx="28575" cy="857250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86200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8675" y="3871913"/>
            <a:ext cx="16484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Monitoring</a:t>
            </a:r>
            <a:endParaRPr lang="en-US" sz="1125" dirty="0"/>
          </a:p>
        </p:txBody>
      </p:sp>
      <p:sp>
        <p:nvSpPr>
          <p:cNvPr id="15" name="Text 9"/>
          <p:cNvSpPr/>
          <p:nvPr/>
        </p:nvSpPr>
        <p:spPr>
          <a:xfrm>
            <a:off x="571500" y="4157663"/>
            <a:ext cx="24717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 tracking of PM2.5, VOCs, CO2, humidity, and temperature</a:t>
            </a:r>
            <a:endParaRPr lang="en-US" sz="900" dirty="0"/>
          </a:p>
        </p:txBody>
      </p:sp>
      <p:sp>
        <p:nvSpPr>
          <p:cNvPr id="16" name="Shape 10"/>
          <p:cNvSpPr/>
          <p:nvPr/>
        </p:nvSpPr>
        <p:spPr>
          <a:xfrm>
            <a:off x="3257550" y="3757613"/>
            <a:ext cx="2628900" cy="857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1"/>
          <p:cNvSpPr/>
          <p:nvPr/>
        </p:nvSpPr>
        <p:spPr>
          <a:xfrm>
            <a:off x="3257550" y="3757613"/>
            <a:ext cx="28575" cy="857250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0" y="3886200"/>
            <a:ext cx="171450" cy="1714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629025" y="3871913"/>
            <a:ext cx="158055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Analysis</a:t>
            </a:r>
            <a:endParaRPr lang="en-US" sz="1125" dirty="0"/>
          </a:p>
        </p:txBody>
      </p:sp>
      <p:sp>
        <p:nvSpPr>
          <p:cNvPr id="20" name="Text 13"/>
          <p:cNvSpPr/>
          <p:nvPr/>
        </p:nvSpPr>
        <p:spPr>
          <a:xfrm>
            <a:off x="3371850" y="4157663"/>
            <a:ext cx="24717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specific allergens and pollutants with advanced machine learning</a:t>
            </a:r>
            <a:endParaRPr lang="en-US" sz="900" dirty="0"/>
          </a:p>
        </p:txBody>
      </p:sp>
      <p:sp>
        <p:nvSpPr>
          <p:cNvPr id="21" name="Shape 14"/>
          <p:cNvSpPr/>
          <p:nvPr/>
        </p:nvSpPr>
        <p:spPr>
          <a:xfrm>
            <a:off x="6057900" y="3757613"/>
            <a:ext cx="2628900" cy="857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5"/>
          <p:cNvSpPr/>
          <p:nvPr/>
        </p:nvSpPr>
        <p:spPr>
          <a:xfrm>
            <a:off x="6057900" y="3757613"/>
            <a:ext cx="28575" cy="857250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886200"/>
            <a:ext cx="214313" cy="1714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472238" y="3871913"/>
            <a:ext cx="13894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Integration</a:t>
            </a:r>
            <a:endParaRPr lang="en-US" sz="1125" dirty="0"/>
          </a:p>
        </p:txBody>
      </p:sp>
      <p:sp>
        <p:nvSpPr>
          <p:cNvPr id="25" name="Text 17"/>
          <p:cNvSpPr/>
          <p:nvPr/>
        </p:nvSpPr>
        <p:spPr>
          <a:xfrm>
            <a:off x="6172200" y="4157663"/>
            <a:ext cx="24717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connects with existing smart home systems for automated responses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864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Overview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457200" y="971550"/>
            <a:ext cx="394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AuraSense Device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4450"/>
            <a:ext cx="1785938" cy="142875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38" y="1343025"/>
            <a:ext cx="114300" cy="1143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528888" y="1321594"/>
            <a:ext cx="132338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sensor array</a:t>
            </a:r>
            <a:endParaRPr lang="en-US" sz="90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38" y="1571625"/>
            <a:ext cx="142875" cy="1143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2557463" y="1550194"/>
            <a:ext cx="1700213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Wi-Fi &amp; Bluetooth connectivity</a:t>
            </a:r>
            <a:endParaRPr lang="en-US" sz="90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438" y="1800225"/>
            <a:ext cx="128588" cy="1143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2543175" y="1778794"/>
            <a:ext cx="136088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24-hour backup battery</a:t>
            </a:r>
            <a:endParaRPr lang="en-US" sz="9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438" y="2028825"/>
            <a:ext cx="142875" cy="1143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2557463" y="2007394"/>
            <a:ext cx="1641277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alerts for critical issues</a:t>
            </a:r>
            <a:endParaRPr lang="en-US" sz="900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7438" y="2257425"/>
            <a:ext cx="114300" cy="11430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2528888" y="2235994"/>
            <a:ext cx="1446609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Military-grade encryption</a:t>
            </a:r>
            <a:endParaRPr lang="en-US" sz="900" dirty="0"/>
          </a:p>
        </p:txBody>
      </p:sp>
      <p:sp>
        <p:nvSpPr>
          <p:cNvPr id="17" name="Shape 7"/>
          <p:cNvSpPr/>
          <p:nvPr/>
        </p:nvSpPr>
        <p:spPr>
          <a:xfrm>
            <a:off x="457200" y="2914650"/>
            <a:ext cx="3871913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8"/>
          <p:cNvSpPr/>
          <p:nvPr/>
        </p:nvSpPr>
        <p:spPr>
          <a:xfrm>
            <a:off x="571500" y="3028950"/>
            <a:ext cx="37147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Sensing Capabilities</a:t>
            </a:r>
            <a:endParaRPr lang="en-US" sz="1125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314700"/>
            <a:ext cx="114300" cy="11430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742950" y="3293269"/>
            <a:ext cx="8876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PM2.5 &amp; PM10</a:t>
            </a:r>
            <a:endParaRPr lang="en-US" sz="900" dirty="0"/>
          </a:p>
        </p:txBody>
      </p:sp>
      <p:pic>
        <p:nvPicPr>
          <p:cNvPr id="2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731" y="3314700"/>
            <a:ext cx="100013" cy="11430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2578894" y="3293269"/>
            <a:ext cx="3857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VOCs</a:t>
            </a:r>
            <a:endParaRPr lang="en-US" sz="900" dirty="0"/>
          </a:p>
        </p:txBody>
      </p:sp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543300"/>
            <a:ext cx="142875" cy="11430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771525" y="3521869"/>
            <a:ext cx="6875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CO2 Levels</a:t>
            </a:r>
            <a:endParaRPr lang="en-US" sz="900" dirty="0"/>
          </a:p>
        </p:txBody>
      </p:sp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731" y="3543300"/>
            <a:ext cx="114300" cy="11430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2593181" y="3521869"/>
            <a:ext cx="800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Temperature</a:t>
            </a:r>
            <a:endParaRPr lang="en-US" sz="900" dirty="0"/>
          </a:p>
        </p:txBody>
      </p:sp>
      <p:pic>
        <p:nvPicPr>
          <p:cNvPr id="2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771900"/>
            <a:ext cx="85725" cy="11430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714375" y="3750469"/>
            <a:ext cx="5857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Humidity</a:t>
            </a:r>
            <a:endParaRPr lang="en-US" sz="900" dirty="0"/>
          </a:p>
        </p:txBody>
      </p:sp>
      <p:pic>
        <p:nvPicPr>
          <p:cNvPr id="2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1731" y="3771900"/>
            <a:ext cx="114300" cy="11430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2593181" y="3750469"/>
            <a:ext cx="9786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Pollen Detection</a:t>
            </a:r>
            <a:endParaRPr lang="en-US" sz="900" dirty="0"/>
          </a:p>
        </p:txBody>
      </p:sp>
      <p:sp>
        <p:nvSpPr>
          <p:cNvPr id="31" name="Text 15"/>
          <p:cNvSpPr/>
          <p:nvPr/>
        </p:nvSpPr>
        <p:spPr>
          <a:xfrm>
            <a:off x="4800600" y="9715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Application</a:t>
            </a:r>
            <a:endParaRPr lang="en-US" sz="1350" dirty="0"/>
          </a:p>
        </p:txBody>
      </p:sp>
      <p:pic>
        <p:nvPicPr>
          <p:cNvPr id="3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600" y="1314450"/>
            <a:ext cx="1785938" cy="2857500"/>
          </a:xfrm>
          <a:prstGeom prst="rect">
            <a:avLst/>
          </a:prstGeom>
        </p:spPr>
      </p:pic>
      <p:pic>
        <p:nvPicPr>
          <p:cNvPr id="3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0838" y="1343025"/>
            <a:ext cx="114300" cy="114300"/>
          </a:xfrm>
          <a:prstGeom prst="rect">
            <a:avLst/>
          </a:prstGeom>
        </p:spPr>
      </p:pic>
      <p:sp>
        <p:nvSpPr>
          <p:cNvPr id="34" name="Text 16"/>
          <p:cNvSpPr/>
          <p:nvPr/>
        </p:nvSpPr>
        <p:spPr>
          <a:xfrm>
            <a:off x="6872288" y="1321594"/>
            <a:ext cx="12162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dashboard</a:t>
            </a:r>
            <a:endParaRPr lang="en-US" sz="900" dirty="0"/>
          </a:p>
        </p:txBody>
      </p:sp>
      <p:pic>
        <p:nvPicPr>
          <p:cNvPr id="3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0838" y="1571625"/>
            <a:ext cx="114300" cy="114300"/>
          </a:xfrm>
          <a:prstGeom prst="rect">
            <a:avLst/>
          </a:prstGeom>
        </p:spPr>
      </p:pic>
      <p:sp>
        <p:nvSpPr>
          <p:cNvPr id="36" name="Text 17"/>
          <p:cNvSpPr/>
          <p:nvPr/>
        </p:nvSpPr>
        <p:spPr>
          <a:xfrm>
            <a:off x="6872288" y="1550194"/>
            <a:ext cx="1326952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data analysis</a:t>
            </a:r>
            <a:endParaRPr lang="en-US" sz="900" dirty="0"/>
          </a:p>
        </p:txBody>
      </p:sp>
      <p:pic>
        <p:nvPicPr>
          <p:cNvPr id="3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00838" y="1800225"/>
            <a:ext cx="100013" cy="114300"/>
          </a:xfrm>
          <a:prstGeom prst="rect">
            <a:avLst/>
          </a:prstGeom>
        </p:spPr>
      </p:pic>
      <p:sp>
        <p:nvSpPr>
          <p:cNvPr id="38" name="Text 18"/>
          <p:cNvSpPr/>
          <p:nvPr/>
        </p:nvSpPr>
        <p:spPr>
          <a:xfrm>
            <a:off x="6858000" y="1778794"/>
            <a:ext cx="11537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Customizable alerts</a:t>
            </a:r>
            <a:endParaRPr lang="en-US" sz="900" dirty="0"/>
          </a:p>
        </p:txBody>
      </p:sp>
      <p:pic>
        <p:nvPicPr>
          <p:cNvPr id="39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00838" y="2028825"/>
            <a:ext cx="85725" cy="114300"/>
          </a:xfrm>
          <a:prstGeom prst="rect">
            <a:avLst/>
          </a:prstGeom>
        </p:spPr>
      </p:pic>
      <p:sp>
        <p:nvSpPr>
          <p:cNvPr id="40" name="Text 19"/>
          <p:cNvSpPr/>
          <p:nvPr/>
        </p:nvSpPr>
        <p:spPr>
          <a:xfrm>
            <a:off x="6843713" y="2007394"/>
            <a:ext cx="1794867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recommendations</a:t>
            </a:r>
            <a:endParaRPr lang="en-US" sz="900" dirty="0"/>
          </a:p>
        </p:txBody>
      </p:sp>
      <p:pic>
        <p:nvPicPr>
          <p:cNvPr id="4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0838" y="2257425"/>
            <a:ext cx="128588" cy="114300"/>
          </a:xfrm>
          <a:prstGeom prst="rect">
            <a:avLst/>
          </a:prstGeom>
        </p:spPr>
      </p:pic>
      <p:sp>
        <p:nvSpPr>
          <p:cNvPr id="42" name="Text 20"/>
          <p:cNvSpPr/>
          <p:nvPr/>
        </p:nvSpPr>
        <p:spPr>
          <a:xfrm>
            <a:off x="6886575" y="2235994"/>
            <a:ext cx="1376958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home integration</a:t>
            </a:r>
            <a:endParaRPr lang="en-US" sz="900" dirty="0"/>
          </a:p>
        </p:txBody>
      </p:sp>
      <p:pic>
        <p:nvPicPr>
          <p:cNvPr id="43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00838" y="2486025"/>
            <a:ext cx="100013" cy="114300"/>
          </a:xfrm>
          <a:prstGeom prst="rect">
            <a:avLst/>
          </a:prstGeom>
        </p:spPr>
      </p:pic>
      <p:sp>
        <p:nvSpPr>
          <p:cNvPr id="44" name="Text 21"/>
          <p:cNvSpPr/>
          <p:nvPr/>
        </p:nvSpPr>
        <p:spPr>
          <a:xfrm>
            <a:off x="6858000" y="2464594"/>
            <a:ext cx="8715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Family sharing</a:t>
            </a:r>
            <a:endParaRPr lang="en-US" sz="900" dirty="0"/>
          </a:p>
        </p:txBody>
      </p:sp>
      <p:sp>
        <p:nvSpPr>
          <p:cNvPr id="45" name="Shape 22"/>
          <p:cNvSpPr/>
          <p:nvPr/>
        </p:nvSpPr>
        <p:spPr>
          <a:xfrm>
            <a:off x="4800600" y="4343400"/>
            <a:ext cx="3886200" cy="10001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6" name="Text 23"/>
          <p:cNvSpPr/>
          <p:nvPr/>
        </p:nvSpPr>
        <p:spPr>
          <a:xfrm>
            <a:off x="4914900" y="4457700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Features</a:t>
            </a:r>
            <a:endParaRPr lang="en-US" sz="1125" dirty="0"/>
          </a:p>
        </p:txBody>
      </p:sp>
      <p:sp>
        <p:nvSpPr>
          <p:cNvPr id="47" name="Text 24"/>
          <p:cNvSpPr/>
          <p:nvPr/>
        </p:nvSpPr>
        <p:spPr>
          <a:xfrm>
            <a:off x="4914900" y="4714875"/>
            <a:ext cx="372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proprietary algorithms learn your home's air quality patterns and provide increasingly personalized insights and recommendations over time.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720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Opportunity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457200" y="971550"/>
            <a:ext cx="4014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Home Market Growth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457200" y="1314450"/>
            <a:ext cx="394335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28750"/>
            <a:ext cx="3714750" cy="19145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7200" y="3571875"/>
            <a:ext cx="40147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Statista, Fortune Business Insights, 2025</a:t>
            </a:r>
            <a:endParaRPr lang="en-US" sz="788" dirty="0"/>
          </a:p>
        </p:txBody>
      </p:sp>
      <p:sp>
        <p:nvSpPr>
          <p:cNvPr id="9" name="Text 4"/>
          <p:cNvSpPr/>
          <p:nvPr/>
        </p:nvSpPr>
        <p:spPr>
          <a:xfrm>
            <a:off x="4743450" y="971550"/>
            <a:ext cx="4014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Segments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4743450" y="1314450"/>
            <a:ext cx="1914525" cy="12573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462683"/>
            <a:ext cx="144661" cy="128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059561" y="1450181"/>
            <a:ext cx="850106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563E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Residential</a:t>
            </a:r>
            <a:endParaRPr lang="en-US" sz="1013" dirty="0"/>
          </a:p>
        </p:txBody>
      </p:sp>
      <p:sp>
        <p:nvSpPr>
          <p:cNvPr id="13" name="Text 7"/>
          <p:cNvSpPr/>
          <p:nvPr/>
        </p:nvSpPr>
        <p:spPr>
          <a:xfrm>
            <a:off x="5000625" y="1685925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Health-conscious families</a:t>
            </a:r>
            <a:endParaRPr lang="en-US" sz="900" dirty="0"/>
          </a:p>
        </p:txBody>
      </p:sp>
      <p:sp>
        <p:nvSpPr>
          <p:cNvPr id="14" name="Text 8"/>
          <p:cNvSpPr/>
          <p:nvPr/>
        </p:nvSpPr>
        <p:spPr>
          <a:xfrm>
            <a:off x="5000625" y="1885950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Allergy &amp; asthma sufferers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5000625" y="2085975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home enthusiasts</a:t>
            </a:r>
            <a:endParaRPr lang="en-US" sz="900" dirty="0"/>
          </a:p>
        </p:txBody>
      </p:sp>
      <p:sp>
        <p:nvSpPr>
          <p:cNvPr id="16" name="Text 10"/>
          <p:cNvSpPr/>
          <p:nvPr/>
        </p:nvSpPr>
        <p:spPr>
          <a:xfrm>
            <a:off x="5000625" y="2286000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Urban apartment dwellers</a:t>
            </a:r>
            <a:endParaRPr lang="en-US" sz="900" dirty="0"/>
          </a:p>
        </p:txBody>
      </p:sp>
      <p:sp>
        <p:nvSpPr>
          <p:cNvPr id="17" name="Shape 11"/>
          <p:cNvSpPr/>
          <p:nvPr/>
        </p:nvSpPr>
        <p:spPr>
          <a:xfrm>
            <a:off x="6772275" y="1314450"/>
            <a:ext cx="1914525" cy="12573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1462683"/>
            <a:ext cx="96441" cy="128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040166" y="1450181"/>
            <a:ext cx="912614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Commercial</a:t>
            </a:r>
            <a:endParaRPr lang="en-US" sz="1013" dirty="0"/>
          </a:p>
        </p:txBody>
      </p:sp>
      <p:sp>
        <p:nvSpPr>
          <p:cNvPr id="20" name="Text 13"/>
          <p:cNvSpPr/>
          <p:nvPr/>
        </p:nvSpPr>
        <p:spPr>
          <a:xfrm>
            <a:off x="7029450" y="1685925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Office buildings</a:t>
            </a:r>
            <a:endParaRPr lang="en-US" sz="900" dirty="0"/>
          </a:p>
        </p:txBody>
      </p:sp>
      <p:sp>
        <p:nvSpPr>
          <p:cNvPr id="21" name="Text 14"/>
          <p:cNvSpPr/>
          <p:nvPr/>
        </p:nvSpPr>
        <p:spPr>
          <a:xfrm>
            <a:off x="7029450" y="1885950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Schools &amp; daycares</a:t>
            </a:r>
            <a:endParaRPr lang="en-US" sz="900" dirty="0"/>
          </a:p>
        </p:txBody>
      </p:sp>
      <p:sp>
        <p:nvSpPr>
          <p:cNvPr id="22" name="Text 15"/>
          <p:cNvSpPr/>
          <p:nvPr/>
        </p:nvSpPr>
        <p:spPr>
          <a:xfrm>
            <a:off x="7029450" y="2085975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Healthcare facilities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7029450" y="2286000"/>
            <a:ext cx="16144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Hospitality industry</a:t>
            </a:r>
            <a:endParaRPr lang="en-US" sz="900" dirty="0"/>
          </a:p>
        </p:txBody>
      </p:sp>
      <p:sp>
        <p:nvSpPr>
          <p:cNvPr id="24" name="Shape 17"/>
          <p:cNvSpPr/>
          <p:nvPr/>
        </p:nvSpPr>
        <p:spPr>
          <a:xfrm>
            <a:off x="457200" y="3943350"/>
            <a:ext cx="2628900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18"/>
          <p:cNvSpPr/>
          <p:nvPr/>
        </p:nvSpPr>
        <p:spPr>
          <a:xfrm>
            <a:off x="457200" y="3943350"/>
            <a:ext cx="28575" cy="77152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6" name="Text 19"/>
          <p:cNvSpPr/>
          <p:nvPr/>
        </p:nvSpPr>
        <p:spPr>
          <a:xfrm>
            <a:off x="571500" y="4057650"/>
            <a:ext cx="2471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$205B</a:t>
            </a:r>
            <a:endParaRPr lang="en-US" sz="1125" dirty="0"/>
          </a:p>
        </p:txBody>
      </p:sp>
      <p:sp>
        <p:nvSpPr>
          <p:cNvPr id="27" name="Text 20"/>
          <p:cNvSpPr/>
          <p:nvPr/>
        </p:nvSpPr>
        <p:spPr>
          <a:xfrm>
            <a:off x="571500" y="4257675"/>
            <a:ext cx="2471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smart home market size by 2026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3257550" y="3943350"/>
            <a:ext cx="2628900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2"/>
          <p:cNvSpPr/>
          <p:nvPr/>
        </p:nvSpPr>
        <p:spPr>
          <a:xfrm>
            <a:off x="3257550" y="3943350"/>
            <a:ext cx="28575" cy="77152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0" name="Text 23"/>
          <p:cNvSpPr/>
          <p:nvPr/>
        </p:nvSpPr>
        <p:spPr>
          <a:xfrm>
            <a:off x="3371850" y="4057650"/>
            <a:ext cx="2471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22.3%</a:t>
            </a:r>
            <a:endParaRPr lang="en-US" sz="1125" dirty="0"/>
          </a:p>
        </p:txBody>
      </p:sp>
      <p:sp>
        <p:nvSpPr>
          <p:cNvPr id="31" name="Text 24"/>
          <p:cNvSpPr/>
          <p:nvPr/>
        </p:nvSpPr>
        <p:spPr>
          <a:xfrm>
            <a:off x="3371850" y="4257675"/>
            <a:ext cx="2471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CAGR for smart home market (2023-2026)</a:t>
            </a:r>
            <a:endParaRPr lang="en-US" sz="900" dirty="0"/>
          </a:p>
        </p:txBody>
      </p:sp>
      <p:sp>
        <p:nvSpPr>
          <p:cNvPr id="32" name="Shape 25"/>
          <p:cNvSpPr/>
          <p:nvPr/>
        </p:nvSpPr>
        <p:spPr>
          <a:xfrm>
            <a:off x="6057900" y="3943350"/>
            <a:ext cx="2628900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Shape 26"/>
          <p:cNvSpPr/>
          <p:nvPr/>
        </p:nvSpPr>
        <p:spPr>
          <a:xfrm>
            <a:off x="6057900" y="3943350"/>
            <a:ext cx="28575" cy="77152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34" name="Text 27"/>
          <p:cNvSpPr/>
          <p:nvPr/>
        </p:nvSpPr>
        <p:spPr>
          <a:xfrm>
            <a:off x="6172200" y="4057650"/>
            <a:ext cx="2471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$8.5B</a:t>
            </a:r>
            <a:endParaRPr lang="en-US" sz="1125" dirty="0"/>
          </a:p>
        </p:txBody>
      </p:sp>
      <p:sp>
        <p:nvSpPr>
          <p:cNvPr id="35" name="Text 28"/>
          <p:cNvSpPr/>
          <p:nvPr/>
        </p:nvSpPr>
        <p:spPr>
          <a:xfrm>
            <a:off x="6172200" y="4257675"/>
            <a:ext cx="24717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Indoor air quality monitoring segment by 2026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Advantage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457200" y="971550"/>
            <a:ext cx="48377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457200" y="1314450"/>
            <a:ext cx="4766304" cy="3057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628650" y="1485900"/>
            <a:ext cx="1693152" cy="442913"/>
          </a:xfrm>
          <a:prstGeom prst="rect">
            <a:avLst/>
          </a:prstGeom>
          <a:noFill/>
          <a:ln/>
        </p:spPr>
        <p:txBody>
          <a:bodyPr wrap="square" lIns="8509" tIns="8509" rIns="8509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2250365" y="1485900"/>
            <a:ext cx="673298" cy="442913"/>
          </a:xfrm>
          <a:prstGeom prst="rect">
            <a:avLst/>
          </a:prstGeom>
          <a:noFill/>
          <a:ln/>
        </p:spPr>
        <p:txBody>
          <a:bodyPr wrap="none" lIns="8509" tIns="8509" rIns="8509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AuraSense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2852226" y="1485900"/>
            <a:ext cx="805207" cy="442913"/>
          </a:xfrm>
          <a:prstGeom prst="rect">
            <a:avLst/>
          </a:prstGeom>
          <a:noFill/>
          <a:ln/>
        </p:spPr>
        <p:txBody>
          <a:bodyPr wrap="none" lIns="8509" tIns="8509" rIns="8509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Competitor A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585995" y="1485900"/>
            <a:ext cx="805207" cy="442913"/>
          </a:xfrm>
          <a:prstGeom prst="rect">
            <a:avLst/>
          </a:prstGeom>
          <a:noFill/>
          <a:ln/>
        </p:spPr>
        <p:txBody>
          <a:bodyPr wrap="none" lIns="8509" tIns="8509" rIns="8509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Competitor B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4319764" y="1485900"/>
            <a:ext cx="803728" cy="442913"/>
          </a:xfrm>
          <a:prstGeom prst="rect">
            <a:avLst/>
          </a:prstGeom>
          <a:noFill/>
          <a:ln/>
        </p:spPr>
        <p:txBody>
          <a:bodyPr wrap="none" lIns="8509" tIns="8509" rIns="8509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Competitor C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28650" y="1928813"/>
            <a:ext cx="1693152" cy="353616"/>
          </a:xfrm>
          <a:prstGeom prst="rect">
            <a:avLst/>
          </a:prstGeom>
          <a:noFill/>
          <a:ln/>
        </p:spPr>
        <p:txBody>
          <a:bodyPr wrap="square" lIns="8509" tIns="102108" rIns="8509" bIns="102108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Monitoring</a:t>
            </a:r>
            <a:endParaRPr lang="en-US" sz="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145" y="2050256"/>
            <a:ext cx="114300" cy="114300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947" y="2050256"/>
            <a:ext cx="114300" cy="114300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16" y="2050256"/>
            <a:ext cx="114300" cy="114300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759" y="2050256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28650" y="2282428"/>
            <a:ext cx="1693152" cy="350044"/>
          </a:xfrm>
          <a:prstGeom prst="rect">
            <a:avLst/>
          </a:prstGeom>
          <a:noFill/>
          <a:ln/>
        </p:spPr>
        <p:txBody>
          <a:bodyPr wrap="square" lIns="8509" tIns="102108" rIns="8509" bIns="102108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Analysis</a:t>
            </a:r>
            <a:endParaRPr lang="en-US" sz="9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4145" y="2400300"/>
            <a:ext cx="114300" cy="11430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378" y="2400300"/>
            <a:ext cx="71438" cy="114300"/>
          </a:xfrm>
          <a:prstGeom prst="rect">
            <a:avLst/>
          </a:prstGeom>
        </p:spPr>
      </p:pic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7" y="2400300"/>
            <a:ext cx="71438" cy="114300"/>
          </a:xfrm>
          <a:prstGeom prst="rect">
            <a:avLst/>
          </a:prstGeom>
        </p:spPr>
      </p:pic>
      <p:pic>
        <p:nvPicPr>
          <p:cNvPr id="2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8759" y="2400300"/>
            <a:ext cx="114300" cy="11430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628650" y="2632472"/>
            <a:ext cx="1693152" cy="350044"/>
          </a:xfrm>
          <a:prstGeom prst="rect">
            <a:avLst/>
          </a:prstGeom>
          <a:noFill/>
          <a:ln/>
        </p:spPr>
        <p:txBody>
          <a:bodyPr wrap="square" lIns="8509" tIns="102108" rIns="8509" bIns="102108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Allergen Identification</a:t>
            </a:r>
            <a:endParaRPr lang="en-US" sz="900" dirty="0"/>
          </a:p>
        </p:txBody>
      </p:sp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4145" y="2750344"/>
            <a:ext cx="114300" cy="114300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3378" y="2750344"/>
            <a:ext cx="71438" cy="114300"/>
          </a:xfrm>
          <a:prstGeom prst="rect">
            <a:avLst/>
          </a:prstGeom>
        </p:spPr>
      </p:pic>
      <p:pic>
        <p:nvPicPr>
          <p:cNvPr id="2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7147" y="2750344"/>
            <a:ext cx="71438" cy="114300"/>
          </a:xfrm>
          <a:prstGeom prst="rect">
            <a:avLst/>
          </a:prstGeom>
        </p:spPr>
      </p:pic>
      <p:pic>
        <p:nvPicPr>
          <p:cNvPr id="2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0191" y="2750344"/>
            <a:ext cx="71438" cy="114300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628650" y="2982516"/>
            <a:ext cx="1693152" cy="521494"/>
          </a:xfrm>
          <a:prstGeom prst="rect">
            <a:avLst/>
          </a:prstGeom>
          <a:noFill/>
          <a:ln/>
        </p:spPr>
        <p:txBody>
          <a:bodyPr wrap="square" lIns="8509" tIns="102108" rIns="8509" bIns="102108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Recommendations</a:t>
            </a:r>
            <a:endParaRPr lang="en-US" sz="900" dirty="0"/>
          </a:p>
        </p:txBody>
      </p:sp>
      <p:pic>
        <p:nvPicPr>
          <p:cNvPr id="2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4145" y="3186113"/>
            <a:ext cx="114300" cy="114300"/>
          </a:xfrm>
          <a:prstGeom prst="rect">
            <a:avLst/>
          </a:prstGeom>
        </p:spPr>
      </p:pic>
      <p:pic>
        <p:nvPicPr>
          <p:cNvPr id="2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3378" y="3186113"/>
            <a:ext cx="71438" cy="114300"/>
          </a:xfrm>
          <a:prstGeom prst="rect">
            <a:avLst/>
          </a:prstGeom>
        </p:spPr>
      </p:pic>
      <p:pic>
        <p:nvPicPr>
          <p:cNvPr id="3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5716" y="3186113"/>
            <a:ext cx="114300" cy="114300"/>
          </a:xfrm>
          <a:prstGeom prst="rect">
            <a:avLst/>
          </a:prstGeom>
        </p:spPr>
      </p:pic>
      <p:pic>
        <p:nvPicPr>
          <p:cNvPr id="3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0191" y="3186113"/>
            <a:ext cx="71438" cy="114300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>
            <a:off x="628650" y="3504009"/>
            <a:ext cx="1693152" cy="350044"/>
          </a:xfrm>
          <a:prstGeom prst="rect">
            <a:avLst/>
          </a:prstGeom>
          <a:noFill/>
          <a:ln/>
        </p:spPr>
        <p:txBody>
          <a:bodyPr wrap="square" lIns="8509" tIns="102108" rIns="8509" bIns="102108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Home Integration</a:t>
            </a:r>
            <a:endParaRPr lang="en-US" sz="900" dirty="0"/>
          </a:p>
        </p:txBody>
      </p:sp>
      <p:pic>
        <p:nvPicPr>
          <p:cNvPr id="33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94145" y="3621881"/>
            <a:ext cx="114300" cy="114300"/>
          </a:xfrm>
          <a:prstGeom prst="rect">
            <a:avLst/>
          </a:prstGeom>
        </p:spPr>
      </p:pic>
      <p:pic>
        <p:nvPicPr>
          <p:cNvPr id="34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61947" y="3621881"/>
            <a:ext cx="114300" cy="114300"/>
          </a:xfrm>
          <a:prstGeom prst="rect">
            <a:avLst/>
          </a:prstGeom>
        </p:spPr>
      </p:pic>
      <p:pic>
        <p:nvPicPr>
          <p:cNvPr id="35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17147" y="3621881"/>
            <a:ext cx="71438" cy="114300"/>
          </a:xfrm>
          <a:prstGeom prst="rect">
            <a:avLst/>
          </a:prstGeom>
        </p:spPr>
      </p:pic>
      <p:pic>
        <p:nvPicPr>
          <p:cNvPr id="36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28759" y="3621881"/>
            <a:ext cx="114300" cy="114300"/>
          </a:xfrm>
          <a:prstGeom prst="rect">
            <a:avLst/>
          </a:prstGeom>
        </p:spPr>
      </p:pic>
      <p:sp>
        <p:nvSpPr>
          <p:cNvPr id="37" name="Text 13"/>
          <p:cNvSpPr/>
          <p:nvPr/>
        </p:nvSpPr>
        <p:spPr>
          <a:xfrm>
            <a:off x="628650" y="3854053"/>
            <a:ext cx="1693152" cy="346472"/>
          </a:xfrm>
          <a:prstGeom prst="rect">
            <a:avLst/>
          </a:prstGeom>
          <a:noFill/>
          <a:ln/>
        </p:spPr>
        <p:txBody>
          <a:bodyPr wrap="square" lIns="8509" tIns="102108" rIns="8509" bIns="102108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Response</a:t>
            </a:r>
            <a:endParaRPr lang="en-US" sz="900" dirty="0"/>
          </a:p>
        </p:txBody>
      </p:sp>
      <p:pic>
        <p:nvPicPr>
          <p:cNvPr id="38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94145" y="3971925"/>
            <a:ext cx="114300" cy="114300"/>
          </a:xfrm>
          <a:prstGeom prst="rect">
            <a:avLst/>
          </a:prstGeom>
        </p:spPr>
      </p:pic>
      <p:pic>
        <p:nvPicPr>
          <p:cNvPr id="39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83378" y="3971925"/>
            <a:ext cx="71438" cy="114300"/>
          </a:xfrm>
          <a:prstGeom prst="rect">
            <a:avLst/>
          </a:prstGeom>
        </p:spPr>
      </p:pic>
      <p:pic>
        <p:nvPicPr>
          <p:cNvPr id="40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17147" y="3971925"/>
            <a:ext cx="71438" cy="114300"/>
          </a:xfrm>
          <a:prstGeom prst="rect">
            <a:avLst/>
          </a:prstGeom>
        </p:spPr>
      </p:pic>
      <p:pic>
        <p:nvPicPr>
          <p:cNvPr id="41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50191" y="3971925"/>
            <a:ext cx="71438" cy="114300"/>
          </a:xfrm>
          <a:prstGeom prst="rect">
            <a:avLst/>
          </a:prstGeom>
        </p:spPr>
      </p:pic>
      <p:sp>
        <p:nvSpPr>
          <p:cNvPr id="42" name="Text 14"/>
          <p:cNvSpPr/>
          <p:nvPr/>
        </p:nvSpPr>
        <p:spPr>
          <a:xfrm>
            <a:off x="5566404" y="971550"/>
            <a:ext cx="31918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Advantages</a:t>
            </a:r>
            <a:endParaRPr lang="en-US" sz="1350" dirty="0"/>
          </a:p>
        </p:txBody>
      </p:sp>
      <p:sp>
        <p:nvSpPr>
          <p:cNvPr id="43" name="Shape 15"/>
          <p:cNvSpPr/>
          <p:nvPr/>
        </p:nvSpPr>
        <p:spPr>
          <a:xfrm>
            <a:off x="5566404" y="1314450"/>
            <a:ext cx="3120368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4" name="Shape 16"/>
          <p:cNvSpPr/>
          <p:nvPr/>
        </p:nvSpPr>
        <p:spPr>
          <a:xfrm>
            <a:off x="5566404" y="1314450"/>
            <a:ext cx="28575" cy="942975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45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80704" y="1462683"/>
            <a:ext cx="128588" cy="128588"/>
          </a:xfrm>
          <a:prstGeom prst="rect">
            <a:avLst/>
          </a:prstGeom>
        </p:spPr>
      </p:pic>
      <p:sp>
        <p:nvSpPr>
          <p:cNvPr id="46" name="Text 17"/>
          <p:cNvSpPr/>
          <p:nvPr/>
        </p:nvSpPr>
        <p:spPr>
          <a:xfrm>
            <a:off x="5866442" y="1450181"/>
            <a:ext cx="1827014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Proprietary AI Technology</a:t>
            </a:r>
            <a:endParaRPr lang="en-US" sz="1013" dirty="0"/>
          </a:p>
        </p:txBody>
      </p:sp>
      <p:sp>
        <p:nvSpPr>
          <p:cNvPr id="47" name="Text 18"/>
          <p:cNvSpPr/>
          <p:nvPr/>
        </p:nvSpPr>
        <p:spPr>
          <a:xfrm>
            <a:off x="5680704" y="1628775"/>
            <a:ext cx="296320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advanced algorithms provide unmatched accuracy in identifying specific allergens and pollutants.</a:t>
            </a:r>
            <a:endParaRPr lang="en-US" sz="900" dirty="0"/>
          </a:p>
        </p:txBody>
      </p:sp>
      <p:sp>
        <p:nvSpPr>
          <p:cNvPr id="48" name="Shape 19"/>
          <p:cNvSpPr/>
          <p:nvPr/>
        </p:nvSpPr>
        <p:spPr>
          <a:xfrm>
            <a:off x="5566404" y="2371725"/>
            <a:ext cx="3120368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9" name="Shape 20"/>
          <p:cNvSpPr/>
          <p:nvPr/>
        </p:nvSpPr>
        <p:spPr>
          <a:xfrm>
            <a:off x="5566404" y="2371725"/>
            <a:ext cx="28575" cy="771525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50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80704" y="2519958"/>
            <a:ext cx="128588" cy="128588"/>
          </a:xfrm>
          <a:prstGeom prst="rect">
            <a:avLst/>
          </a:prstGeom>
        </p:spPr>
      </p:pic>
      <p:sp>
        <p:nvSpPr>
          <p:cNvPr id="51" name="Text 21"/>
          <p:cNvSpPr/>
          <p:nvPr/>
        </p:nvSpPr>
        <p:spPr>
          <a:xfrm>
            <a:off x="5866442" y="2507456"/>
            <a:ext cx="1925241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Integration</a:t>
            </a:r>
            <a:endParaRPr lang="en-US" sz="1013" dirty="0"/>
          </a:p>
        </p:txBody>
      </p:sp>
      <p:sp>
        <p:nvSpPr>
          <p:cNvPr id="52" name="Text 22"/>
          <p:cNvSpPr/>
          <p:nvPr/>
        </p:nvSpPr>
        <p:spPr>
          <a:xfrm>
            <a:off x="5680704" y="2686050"/>
            <a:ext cx="296320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with all major smart home platforms for seamless automation and control.</a:t>
            </a:r>
            <a:endParaRPr lang="en-US" sz="900" dirty="0"/>
          </a:p>
        </p:txBody>
      </p:sp>
      <p:sp>
        <p:nvSpPr>
          <p:cNvPr id="53" name="Shape 23"/>
          <p:cNvSpPr/>
          <p:nvPr/>
        </p:nvSpPr>
        <p:spPr>
          <a:xfrm>
            <a:off x="5566404" y="3257550"/>
            <a:ext cx="3120368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4" name="Shape 24"/>
          <p:cNvSpPr/>
          <p:nvPr/>
        </p:nvSpPr>
        <p:spPr>
          <a:xfrm>
            <a:off x="5566404" y="3257550"/>
            <a:ext cx="28575" cy="771525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55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80704" y="3405783"/>
            <a:ext cx="112514" cy="128588"/>
          </a:xfrm>
          <a:prstGeom prst="rect">
            <a:avLst/>
          </a:prstGeom>
        </p:spPr>
      </p:pic>
      <p:sp>
        <p:nvSpPr>
          <p:cNvPr id="56" name="Text 25"/>
          <p:cNvSpPr/>
          <p:nvPr/>
        </p:nvSpPr>
        <p:spPr>
          <a:xfrm>
            <a:off x="5850368" y="3393281"/>
            <a:ext cx="1573411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Health-First Approach</a:t>
            </a:r>
            <a:endParaRPr lang="en-US" sz="1013" dirty="0"/>
          </a:p>
        </p:txBody>
      </p:sp>
      <p:sp>
        <p:nvSpPr>
          <p:cNvPr id="57" name="Text 26"/>
          <p:cNvSpPr/>
          <p:nvPr/>
        </p:nvSpPr>
        <p:spPr>
          <a:xfrm>
            <a:off x="5680704" y="3571875"/>
            <a:ext cx="296320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with input from environmental health experts to prioritize meaningful health outcomes.</a:t>
            </a:r>
            <a:endParaRPr lang="en-US" sz="900" dirty="0"/>
          </a:p>
        </p:txBody>
      </p:sp>
      <p:sp>
        <p:nvSpPr>
          <p:cNvPr id="58" name="Shape 27"/>
          <p:cNvSpPr/>
          <p:nvPr/>
        </p:nvSpPr>
        <p:spPr>
          <a:xfrm>
            <a:off x="5566404" y="4143375"/>
            <a:ext cx="3120368" cy="771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9" name="Shape 28"/>
          <p:cNvSpPr/>
          <p:nvPr/>
        </p:nvSpPr>
        <p:spPr>
          <a:xfrm>
            <a:off x="5566404" y="4143375"/>
            <a:ext cx="28575" cy="771525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60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80704" y="4291608"/>
            <a:ext cx="128588" cy="128588"/>
          </a:xfrm>
          <a:prstGeom prst="rect">
            <a:avLst/>
          </a:prstGeom>
        </p:spPr>
      </p:pic>
      <p:sp>
        <p:nvSpPr>
          <p:cNvPr id="61" name="Text 29"/>
          <p:cNvSpPr/>
          <p:nvPr/>
        </p:nvSpPr>
        <p:spPr>
          <a:xfrm>
            <a:off x="5866442" y="4279106"/>
            <a:ext cx="1698427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Privacy-Focused Design</a:t>
            </a:r>
            <a:endParaRPr lang="en-US" sz="1013" dirty="0"/>
          </a:p>
        </p:txBody>
      </p:sp>
      <p:sp>
        <p:nvSpPr>
          <p:cNvPr id="62" name="Text 30"/>
          <p:cNvSpPr/>
          <p:nvPr/>
        </p:nvSpPr>
        <p:spPr>
          <a:xfrm>
            <a:off x="5680704" y="4457700"/>
            <a:ext cx="296320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sensitive data is processed locally with military-grade encryption for cloud backups.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457200" y="971550"/>
            <a:ext cx="4014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Streams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457200" y="1314450"/>
            <a:ext cx="394335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28750"/>
            <a:ext cx="3714750" cy="19145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457200" y="3629025"/>
            <a:ext cx="1914525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4"/>
          <p:cNvSpPr/>
          <p:nvPr/>
        </p:nvSpPr>
        <p:spPr>
          <a:xfrm>
            <a:off x="457200" y="3629025"/>
            <a:ext cx="28575" cy="111442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77258"/>
            <a:ext cx="128588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238" y="3764756"/>
            <a:ext cx="1384102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Recurring Revenue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571500" y="3943350"/>
            <a:ext cx="17573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70% of revenue from subscriptions ensures stable cash flow and customer retention.</a:t>
            </a:r>
            <a:endParaRPr lang="en-US" sz="900" dirty="0"/>
          </a:p>
        </p:txBody>
      </p:sp>
      <p:sp>
        <p:nvSpPr>
          <p:cNvPr id="13" name="Shape 7"/>
          <p:cNvSpPr/>
          <p:nvPr/>
        </p:nvSpPr>
        <p:spPr>
          <a:xfrm>
            <a:off x="2486025" y="3629025"/>
            <a:ext cx="1914525" cy="1114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8"/>
          <p:cNvSpPr/>
          <p:nvPr/>
        </p:nvSpPr>
        <p:spPr>
          <a:xfrm>
            <a:off x="2486025" y="3629025"/>
            <a:ext cx="28575" cy="1114425"/>
          </a:xfrm>
          <a:prstGeom prst="rect">
            <a:avLst/>
          </a:prstGeom>
          <a:solidFill>
            <a:srgbClr val="1E88E5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325" y="3777258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86063" y="3764756"/>
            <a:ext cx="1318022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Growth Projection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2600325" y="3943350"/>
            <a:ext cx="17573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Projected to reach profitability by Q3 2026 with 35% YoY growth.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4743450" y="971550"/>
            <a:ext cx="4014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 Strategy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4743450" y="1314450"/>
            <a:ext cx="1238241" cy="2743200"/>
          </a:xfrm>
          <a:prstGeom prst="rect">
            <a:avLst/>
          </a:prstGeom>
          <a:solidFill>
            <a:srgbClr val="FFFFFF"/>
          </a:solidFill>
          <a:ln w="397">
            <a:solidFill>
              <a:srgbClr val="4CAF50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4857750" y="1428750"/>
            <a:ext cx="108107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</a:t>
            </a:r>
            <a:endParaRPr lang="en-US" sz="1013" dirty="0"/>
          </a:p>
        </p:txBody>
      </p:sp>
      <p:sp>
        <p:nvSpPr>
          <p:cNvPr id="21" name="Text 14"/>
          <p:cNvSpPr/>
          <p:nvPr/>
        </p:nvSpPr>
        <p:spPr>
          <a:xfrm>
            <a:off x="4857750" y="1685925"/>
            <a:ext cx="108107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$149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4857750" y="1971675"/>
            <a:ext cx="10810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 $4.99/mo</a:t>
            </a:r>
            <a:endParaRPr lang="en-US" sz="788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2252067"/>
            <a:ext cx="100013" cy="10001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4857750" y="2232422"/>
            <a:ext cx="9144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 + Basic App</a:t>
            </a:r>
            <a:endParaRPr lang="en-US" sz="788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2594967"/>
            <a:ext cx="100013" cy="100013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4857750" y="2575322"/>
            <a:ext cx="69473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Monitoring</a:t>
            </a:r>
            <a:endParaRPr lang="en-US" sz="788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2937867"/>
            <a:ext cx="100013" cy="100013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5014913" y="2918222"/>
            <a:ext cx="6340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Alerts</a:t>
            </a:r>
            <a:endParaRPr lang="en-US" sz="788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3137892"/>
            <a:ext cx="62508" cy="100013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857750" y="3118247"/>
            <a:ext cx="78938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AI Analysis</a:t>
            </a:r>
            <a:endParaRPr lang="en-US" sz="788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3480792"/>
            <a:ext cx="62508" cy="100013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857750" y="3461147"/>
            <a:ext cx="80724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Home Integration</a:t>
            </a:r>
            <a:endParaRPr lang="en-US" sz="788" dirty="0"/>
          </a:p>
        </p:txBody>
      </p:sp>
      <p:sp>
        <p:nvSpPr>
          <p:cNvPr id="33" name="Shape 21"/>
          <p:cNvSpPr/>
          <p:nvPr/>
        </p:nvSpPr>
        <p:spPr>
          <a:xfrm>
            <a:off x="6095991" y="1314450"/>
            <a:ext cx="1238241" cy="2743200"/>
          </a:xfrm>
          <a:prstGeom prst="rect">
            <a:avLst/>
          </a:prstGeom>
          <a:solidFill>
            <a:srgbClr val="E3F2FD"/>
          </a:solidFill>
          <a:ln w="397">
            <a:solidFill>
              <a:srgbClr val="1E88E5"/>
            </a:solidFill>
            <a:prstDash val="solid"/>
          </a:ln>
        </p:spPr>
      </p:sp>
      <p:sp>
        <p:nvSpPr>
          <p:cNvPr id="34" name="Text 22"/>
          <p:cNvSpPr/>
          <p:nvPr/>
        </p:nvSpPr>
        <p:spPr>
          <a:xfrm>
            <a:off x="6210291" y="1428750"/>
            <a:ext cx="10810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2563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POPULAR</a:t>
            </a:r>
            <a:endParaRPr lang="en-US" sz="788" dirty="0"/>
          </a:p>
        </p:txBody>
      </p:sp>
      <p:sp>
        <p:nvSpPr>
          <p:cNvPr id="35" name="Text 23"/>
          <p:cNvSpPr/>
          <p:nvPr/>
        </p:nvSpPr>
        <p:spPr>
          <a:xfrm>
            <a:off x="6210291" y="1600200"/>
            <a:ext cx="108107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</a:t>
            </a:r>
            <a:endParaRPr lang="en-US" sz="1013" dirty="0"/>
          </a:p>
        </p:txBody>
      </p:sp>
      <p:sp>
        <p:nvSpPr>
          <p:cNvPr id="36" name="Text 24"/>
          <p:cNvSpPr/>
          <p:nvPr/>
        </p:nvSpPr>
        <p:spPr>
          <a:xfrm>
            <a:off x="6210291" y="1857375"/>
            <a:ext cx="108107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$199</a:t>
            </a:r>
            <a:endParaRPr lang="en-US" sz="1350" dirty="0"/>
          </a:p>
        </p:txBody>
      </p:sp>
      <p:sp>
        <p:nvSpPr>
          <p:cNvPr id="37" name="Text 25"/>
          <p:cNvSpPr/>
          <p:nvPr/>
        </p:nvSpPr>
        <p:spPr>
          <a:xfrm>
            <a:off x="6210291" y="2143125"/>
            <a:ext cx="10810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 $9.99/mo</a:t>
            </a:r>
            <a:endParaRPr lang="en-US" sz="788" dirty="0"/>
          </a:p>
        </p:txBody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291" y="2423517"/>
            <a:ext cx="100013" cy="100013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6367453" y="2403872"/>
            <a:ext cx="8893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 + Full App</a:t>
            </a:r>
            <a:endParaRPr lang="en-US" sz="788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291" y="2623542"/>
            <a:ext cx="100013" cy="100013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6210291" y="2603897"/>
            <a:ext cx="82688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AI Analysis</a:t>
            </a:r>
            <a:endParaRPr lang="en-US" sz="788" dirty="0"/>
          </a:p>
        </p:txBody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291" y="2966442"/>
            <a:ext cx="100013" cy="100013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6210291" y="2946797"/>
            <a:ext cx="850106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Insights</a:t>
            </a:r>
            <a:endParaRPr lang="en-US" sz="788" dirty="0"/>
          </a:p>
        </p:txBody>
      </p:sp>
      <p:pic>
        <p:nvPicPr>
          <p:cNvPr id="4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291" y="3309342"/>
            <a:ext cx="100013" cy="100013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6210291" y="3289697"/>
            <a:ext cx="84474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Home Integration</a:t>
            </a:r>
            <a:endParaRPr lang="en-US" sz="788" dirty="0"/>
          </a:p>
        </p:txBody>
      </p:sp>
      <p:pic>
        <p:nvPicPr>
          <p:cNvPr id="4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291" y="3652242"/>
            <a:ext cx="62508" cy="100013"/>
          </a:xfrm>
          <a:prstGeom prst="rect">
            <a:avLst/>
          </a:prstGeom>
        </p:spPr>
      </p:pic>
      <p:sp>
        <p:nvSpPr>
          <p:cNvPr id="47" name="Text 30"/>
          <p:cNvSpPr/>
          <p:nvPr/>
        </p:nvSpPr>
        <p:spPr>
          <a:xfrm>
            <a:off x="6210291" y="3632597"/>
            <a:ext cx="74116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Multi-room Support</a:t>
            </a:r>
            <a:endParaRPr lang="en-US" sz="788" dirty="0"/>
          </a:p>
        </p:txBody>
      </p:sp>
      <p:sp>
        <p:nvSpPr>
          <p:cNvPr id="48" name="Shape 31"/>
          <p:cNvSpPr/>
          <p:nvPr/>
        </p:nvSpPr>
        <p:spPr>
          <a:xfrm>
            <a:off x="7448531" y="1314450"/>
            <a:ext cx="1238241" cy="2714625"/>
          </a:xfrm>
          <a:prstGeom prst="rect">
            <a:avLst/>
          </a:prstGeom>
          <a:solidFill>
            <a:srgbClr val="FFFFFF"/>
          </a:solidFill>
          <a:ln w="397">
            <a:solidFill>
              <a:srgbClr val="4CAF50"/>
            </a:solidFill>
            <a:prstDash val="solid"/>
          </a:ln>
        </p:spPr>
      </p:sp>
      <p:sp>
        <p:nvSpPr>
          <p:cNvPr id="49" name="Text 32"/>
          <p:cNvSpPr/>
          <p:nvPr/>
        </p:nvSpPr>
        <p:spPr>
          <a:xfrm>
            <a:off x="7562831" y="1428750"/>
            <a:ext cx="108107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</a:t>
            </a:r>
            <a:endParaRPr lang="en-US" sz="1013" dirty="0"/>
          </a:p>
        </p:txBody>
      </p:sp>
      <p:sp>
        <p:nvSpPr>
          <p:cNvPr id="50" name="Text 33"/>
          <p:cNvSpPr/>
          <p:nvPr/>
        </p:nvSpPr>
        <p:spPr>
          <a:xfrm>
            <a:off x="7562831" y="1685925"/>
            <a:ext cx="108107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$499</a:t>
            </a:r>
            <a:endParaRPr lang="en-US" sz="1350" dirty="0"/>
          </a:p>
        </p:txBody>
      </p:sp>
      <p:sp>
        <p:nvSpPr>
          <p:cNvPr id="51" name="Text 34"/>
          <p:cNvSpPr/>
          <p:nvPr/>
        </p:nvSpPr>
        <p:spPr>
          <a:xfrm>
            <a:off x="7562831" y="1971675"/>
            <a:ext cx="10810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 $14.99/mo</a:t>
            </a:r>
            <a:endParaRPr lang="en-US" sz="788" dirty="0"/>
          </a:p>
        </p:txBody>
      </p:sp>
      <p:pic>
        <p:nvPicPr>
          <p:cNvPr id="5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62831" y="2252067"/>
            <a:ext cx="100013" cy="100013"/>
          </a:xfrm>
          <a:prstGeom prst="rect">
            <a:avLst/>
          </a:prstGeom>
        </p:spPr>
      </p:pic>
      <p:sp>
        <p:nvSpPr>
          <p:cNvPr id="53" name="Text 35"/>
          <p:cNvSpPr/>
          <p:nvPr/>
        </p:nvSpPr>
        <p:spPr>
          <a:xfrm>
            <a:off x="7562831" y="2232422"/>
            <a:ext cx="96797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 Devices + Full App</a:t>
            </a:r>
            <a:endParaRPr lang="en-US" sz="788" dirty="0"/>
          </a:p>
        </p:txBody>
      </p:sp>
      <p:pic>
        <p:nvPicPr>
          <p:cNvPr id="5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2831" y="2594967"/>
            <a:ext cx="100013" cy="100013"/>
          </a:xfrm>
          <a:prstGeom prst="rect">
            <a:avLst/>
          </a:prstGeom>
        </p:spPr>
      </p:pic>
      <p:sp>
        <p:nvSpPr>
          <p:cNvPr id="55" name="Text 36"/>
          <p:cNvSpPr/>
          <p:nvPr/>
        </p:nvSpPr>
        <p:spPr>
          <a:xfrm>
            <a:off x="7562831" y="2575322"/>
            <a:ext cx="82331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Premium Features</a:t>
            </a:r>
            <a:endParaRPr lang="en-US" sz="788" dirty="0"/>
          </a:p>
        </p:txBody>
      </p:sp>
      <p:pic>
        <p:nvPicPr>
          <p:cNvPr id="5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2831" y="2937867"/>
            <a:ext cx="100013" cy="100013"/>
          </a:xfrm>
          <a:prstGeom prst="rect">
            <a:avLst/>
          </a:prstGeom>
        </p:spPr>
      </p:pic>
      <p:sp>
        <p:nvSpPr>
          <p:cNvPr id="57" name="Text 37"/>
          <p:cNvSpPr/>
          <p:nvPr/>
        </p:nvSpPr>
        <p:spPr>
          <a:xfrm>
            <a:off x="7562831" y="2918222"/>
            <a:ext cx="77866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Multi-room Support</a:t>
            </a:r>
            <a:endParaRPr lang="en-US" sz="788" dirty="0"/>
          </a:p>
        </p:txBody>
      </p:sp>
      <p:pic>
        <p:nvPicPr>
          <p:cNvPr id="58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2831" y="3280767"/>
            <a:ext cx="100013" cy="100013"/>
          </a:xfrm>
          <a:prstGeom prst="rect">
            <a:avLst/>
          </a:prstGeom>
        </p:spPr>
      </p:pic>
      <p:sp>
        <p:nvSpPr>
          <p:cNvPr id="59" name="Text 38"/>
          <p:cNvSpPr/>
          <p:nvPr/>
        </p:nvSpPr>
        <p:spPr>
          <a:xfrm>
            <a:off x="7562831" y="3261122"/>
            <a:ext cx="88761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Family Health Profiles</a:t>
            </a:r>
            <a:endParaRPr lang="en-US" sz="788" dirty="0"/>
          </a:p>
        </p:txBody>
      </p:sp>
      <p:pic>
        <p:nvPicPr>
          <p:cNvPr id="60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62831" y="3623667"/>
            <a:ext cx="100013" cy="100013"/>
          </a:xfrm>
          <a:prstGeom prst="rect">
            <a:avLst/>
          </a:prstGeom>
        </p:spPr>
      </p:pic>
      <p:sp>
        <p:nvSpPr>
          <p:cNvPr id="61" name="Text 39"/>
          <p:cNvSpPr/>
          <p:nvPr/>
        </p:nvSpPr>
        <p:spPr>
          <a:xfrm>
            <a:off x="7719994" y="3604022"/>
            <a:ext cx="8393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Priority Support</a:t>
            </a:r>
            <a:endParaRPr lang="en-US" sz="788" dirty="0"/>
          </a:p>
        </p:txBody>
      </p:sp>
      <p:sp>
        <p:nvSpPr>
          <p:cNvPr id="62" name="Shape 40"/>
          <p:cNvSpPr/>
          <p:nvPr/>
        </p:nvSpPr>
        <p:spPr>
          <a:xfrm>
            <a:off x="4743450" y="4200525"/>
            <a:ext cx="3943350" cy="8001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63" name="Shape 41"/>
          <p:cNvSpPr/>
          <p:nvPr/>
        </p:nvSpPr>
        <p:spPr>
          <a:xfrm>
            <a:off x="4743450" y="4200525"/>
            <a:ext cx="28575" cy="8001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4" name="Text 42"/>
          <p:cNvSpPr/>
          <p:nvPr/>
        </p:nvSpPr>
        <p:spPr>
          <a:xfrm>
            <a:off x="4857750" y="4314825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Enterprise Solutions</a:t>
            </a:r>
            <a:endParaRPr lang="en-US" sz="1013" dirty="0"/>
          </a:p>
        </p:txBody>
      </p:sp>
      <p:sp>
        <p:nvSpPr>
          <p:cNvPr id="65" name="Text 43"/>
          <p:cNvSpPr/>
          <p:nvPr/>
        </p:nvSpPr>
        <p:spPr>
          <a:xfrm>
            <a:off x="4857750" y="4543425"/>
            <a:ext cx="37861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pricing for commercial buildings, healthcare facilities, and educational institutions.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721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57200" y="971550"/>
            <a:ext cx="2590781" cy="2114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1545422" y="1143000"/>
            <a:ext cx="414338" cy="457200"/>
          </a:xfrm>
          <a:prstGeom prst="roundRect">
            <a:avLst/>
          </a:prstGeom>
          <a:solidFill>
            <a:srgbClr val="EFF6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72" y="1200150"/>
            <a:ext cx="300038" cy="34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1794" y="1714500"/>
            <a:ext cx="139303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Sarah Chen, Ph.D.</a:t>
            </a: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1244491" y="1943100"/>
            <a:ext cx="10876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CEO &amp; Co-Founder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628650" y="2200275"/>
            <a:ext cx="23193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Former Lead Researcher at MIT Environmental Solutions Lab with 15+ years in air quality monitoring systems.</a:t>
            </a:r>
            <a:endParaRPr lang="en-US" sz="788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572" y="2771775"/>
            <a:ext cx="100013" cy="11430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309" y="2771775"/>
            <a:ext cx="114300" cy="114300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3276581" y="971550"/>
            <a:ext cx="2590809" cy="2114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7"/>
          <p:cNvSpPr/>
          <p:nvPr/>
        </p:nvSpPr>
        <p:spPr>
          <a:xfrm>
            <a:off x="4300510" y="1143000"/>
            <a:ext cx="542925" cy="457200"/>
          </a:xfrm>
          <a:prstGeom prst="roundRect">
            <a:avLst/>
          </a:prstGeom>
          <a:solidFill>
            <a:srgbClr val="EFF6FF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660" y="1200150"/>
            <a:ext cx="428625" cy="3429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879028" y="1714500"/>
            <a:ext cx="1457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Michael Rodriguez</a:t>
            </a:r>
            <a:endParaRPr lang="en-US" sz="1125" dirty="0"/>
          </a:p>
        </p:txBody>
      </p:sp>
      <p:sp>
        <p:nvSpPr>
          <p:cNvPr id="17" name="Text 9"/>
          <p:cNvSpPr/>
          <p:nvPr/>
        </p:nvSpPr>
        <p:spPr>
          <a:xfrm>
            <a:off x="4063873" y="1943100"/>
            <a:ext cx="10876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CTO &amp; Co-Founder</a:t>
            </a:r>
            <a:endParaRPr lang="en-US" sz="900" dirty="0"/>
          </a:p>
        </p:txBody>
      </p:sp>
      <p:sp>
        <p:nvSpPr>
          <p:cNvPr id="18" name="Text 10"/>
          <p:cNvSpPr/>
          <p:nvPr/>
        </p:nvSpPr>
        <p:spPr>
          <a:xfrm>
            <a:off x="3448031" y="2200275"/>
            <a:ext cx="231934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Former AI Research Lead at Google with expertise in machine learning and IoT integration. Stanford CS graduate.</a:t>
            </a:r>
            <a:endParaRPr lang="en-US" sz="788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739" y="2771775"/>
            <a:ext cx="100013" cy="114300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477" y="2771775"/>
            <a:ext cx="110728" cy="114300"/>
          </a:xfrm>
          <a:prstGeom prst="rect">
            <a:avLst/>
          </a:prstGeom>
        </p:spPr>
      </p:pic>
      <p:sp>
        <p:nvSpPr>
          <p:cNvPr id="21" name="Shape 11"/>
          <p:cNvSpPr/>
          <p:nvPr/>
        </p:nvSpPr>
        <p:spPr>
          <a:xfrm>
            <a:off x="6095991" y="971550"/>
            <a:ext cx="2590781" cy="2114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2"/>
          <p:cNvSpPr/>
          <p:nvPr/>
        </p:nvSpPr>
        <p:spPr>
          <a:xfrm>
            <a:off x="7162781" y="1143000"/>
            <a:ext cx="457200" cy="457200"/>
          </a:xfrm>
          <a:prstGeom prst="ellipse">
            <a:avLst/>
          </a:prstGeom>
          <a:solidFill>
            <a:srgbClr val="EFF6FF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931" y="1200150"/>
            <a:ext cx="342900" cy="3429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6848456" y="1714500"/>
            <a:ext cx="11572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Aisha Johnson</a:t>
            </a:r>
            <a:endParaRPr lang="en-US" sz="1125" dirty="0"/>
          </a:p>
        </p:txBody>
      </p:sp>
      <p:sp>
        <p:nvSpPr>
          <p:cNvPr id="25" name="Text 14"/>
          <p:cNvSpPr/>
          <p:nvPr/>
        </p:nvSpPr>
        <p:spPr>
          <a:xfrm>
            <a:off x="7265473" y="1943100"/>
            <a:ext cx="3232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COO</a:t>
            </a:r>
            <a:endParaRPr lang="en-US" sz="900" dirty="0"/>
          </a:p>
        </p:txBody>
      </p:sp>
      <p:sp>
        <p:nvSpPr>
          <p:cNvPr id="26" name="Text 15"/>
          <p:cNvSpPr/>
          <p:nvPr/>
        </p:nvSpPr>
        <p:spPr>
          <a:xfrm>
            <a:off x="6267441" y="2200275"/>
            <a:ext cx="23193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Former VP of Operations at Nest with extensive experience scaling hardware startups and supply chain management.</a:t>
            </a:r>
            <a:endParaRPr lang="en-US" sz="788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1363" y="2771775"/>
            <a:ext cx="100013" cy="114300"/>
          </a:xfrm>
          <a:prstGeom prst="rect">
            <a:avLst/>
          </a:prstGeom>
        </p:spPr>
      </p:pic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7100" y="2771775"/>
            <a:ext cx="114300" cy="114300"/>
          </a:xfrm>
          <a:prstGeom prst="rect">
            <a:avLst/>
          </a:prstGeom>
        </p:spPr>
      </p:pic>
      <p:sp>
        <p:nvSpPr>
          <p:cNvPr id="29" name="Shape 16"/>
          <p:cNvSpPr/>
          <p:nvPr/>
        </p:nvSpPr>
        <p:spPr>
          <a:xfrm>
            <a:off x="457200" y="3371850"/>
            <a:ext cx="4000500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Shape 17"/>
          <p:cNvSpPr/>
          <p:nvPr/>
        </p:nvSpPr>
        <p:spPr>
          <a:xfrm>
            <a:off x="628650" y="3742432"/>
            <a:ext cx="275034" cy="344686"/>
          </a:xfrm>
          <a:prstGeom prst="roundRect">
            <a:avLst/>
          </a:prstGeom>
          <a:solidFill>
            <a:srgbClr val="ECFDF5"/>
          </a:solidFill>
          <a:ln/>
        </p:spPr>
      </p:sp>
      <p:pic>
        <p:nvPicPr>
          <p:cNvPr id="3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799582"/>
            <a:ext cx="160734" cy="214313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1017984" y="3543300"/>
            <a:ext cx="333970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David Park</a:t>
            </a:r>
            <a:endParaRPr lang="en-US" sz="1013" dirty="0"/>
          </a:p>
        </p:txBody>
      </p:sp>
      <p:sp>
        <p:nvSpPr>
          <p:cNvPr id="33" name="Text 19"/>
          <p:cNvSpPr/>
          <p:nvPr/>
        </p:nvSpPr>
        <p:spPr>
          <a:xfrm>
            <a:off x="1017984" y="3771900"/>
            <a:ext cx="33397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of Product</a:t>
            </a:r>
            <a:endParaRPr lang="en-US" sz="900" dirty="0"/>
          </a:p>
        </p:txBody>
      </p:sp>
      <p:sp>
        <p:nvSpPr>
          <p:cNvPr id="34" name="Text 20"/>
          <p:cNvSpPr/>
          <p:nvPr/>
        </p:nvSpPr>
        <p:spPr>
          <a:xfrm>
            <a:off x="1017984" y="4000500"/>
            <a:ext cx="333970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Former Product Manager at Apple HomeKit with expertise in user-centered design and smart home ecosystems.</a:t>
            </a:r>
            <a:endParaRPr lang="en-US" sz="788" dirty="0"/>
          </a:p>
        </p:txBody>
      </p:sp>
      <p:sp>
        <p:nvSpPr>
          <p:cNvPr id="35" name="Shape 21"/>
          <p:cNvSpPr/>
          <p:nvPr/>
        </p:nvSpPr>
        <p:spPr>
          <a:xfrm>
            <a:off x="4686300" y="3371850"/>
            <a:ext cx="4000500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22"/>
          <p:cNvSpPr/>
          <p:nvPr/>
        </p:nvSpPr>
        <p:spPr>
          <a:xfrm>
            <a:off x="4857750" y="3742432"/>
            <a:ext cx="328613" cy="344686"/>
          </a:xfrm>
          <a:prstGeom prst="ellipse">
            <a:avLst/>
          </a:prstGeom>
          <a:solidFill>
            <a:srgbClr val="ECFDF5"/>
          </a:solidFill>
          <a:ln/>
        </p:spPr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4900" y="3799582"/>
            <a:ext cx="214313" cy="214313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300663" y="3543300"/>
            <a:ext cx="3286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Elena Petrov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5300663" y="3771900"/>
            <a:ext cx="32861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563E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 of Engineering</a:t>
            </a:r>
            <a:endParaRPr lang="en-US" sz="900" dirty="0"/>
          </a:p>
        </p:txBody>
      </p:sp>
      <p:sp>
        <p:nvSpPr>
          <p:cNvPr id="40" name="Text 25"/>
          <p:cNvSpPr/>
          <p:nvPr/>
        </p:nvSpPr>
        <p:spPr>
          <a:xfrm>
            <a:off x="5300663" y="4000500"/>
            <a:ext cx="3286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hardware specialist with 10+ patents in sensor technology. Previously led engineering at Bosch Smart Home.</a:t>
            </a:r>
            <a:endParaRPr lang="en-US" sz="788" dirty="0"/>
          </a:p>
        </p:txBody>
      </p:sp>
      <p:sp>
        <p:nvSpPr>
          <p:cNvPr id="41" name="Shape 26"/>
          <p:cNvSpPr/>
          <p:nvPr/>
        </p:nvSpPr>
        <p:spPr>
          <a:xfrm>
            <a:off x="457200" y="4686300"/>
            <a:ext cx="8229600" cy="828675"/>
          </a:xfrm>
          <a:prstGeom prst="rect">
            <a:avLst/>
          </a:prstGeom>
          <a:solidFill>
            <a:srgbClr val="1E88E5">
              <a:alpha val="5000"/>
            </a:srgbClr>
          </a:solidFill>
          <a:ln/>
        </p:spPr>
      </p:sp>
      <p:sp>
        <p:nvSpPr>
          <p:cNvPr id="42" name="Text 27"/>
          <p:cNvSpPr/>
          <p:nvPr/>
        </p:nvSpPr>
        <p:spPr>
          <a:xfrm>
            <a:off x="571500" y="4800600"/>
            <a:ext cx="8072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Advisory Board</a:t>
            </a:r>
            <a:endParaRPr lang="en-US" sz="1125" dirty="0"/>
          </a:p>
        </p:txBody>
      </p:sp>
      <p:sp>
        <p:nvSpPr>
          <p:cNvPr id="43" name="Text 28"/>
          <p:cNvSpPr/>
          <p:nvPr/>
        </p:nvSpPr>
        <p:spPr>
          <a:xfrm>
            <a:off x="1243905" y="5086350"/>
            <a:ext cx="151268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 Robert Kim</a:t>
            </a:r>
            <a:endParaRPr lang="en-US" sz="900" dirty="0"/>
          </a:p>
        </p:txBody>
      </p:sp>
      <p:sp>
        <p:nvSpPr>
          <p:cNvPr id="44" name="Text 29"/>
          <p:cNvSpPr/>
          <p:nvPr/>
        </p:nvSpPr>
        <p:spPr>
          <a:xfrm>
            <a:off x="1243905" y="5257800"/>
            <a:ext cx="15126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Environmental Health, Harvard</a:t>
            </a:r>
            <a:endParaRPr lang="en-US" sz="788" dirty="0"/>
          </a:p>
        </p:txBody>
      </p:sp>
      <p:sp>
        <p:nvSpPr>
          <p:cNvPr id="45" name="Text 30"/>
          <p:cNvSpPr/>
          <p:nvPr/>
        </p:nvSpPr>
        <p:spPr>
          <a:xfrm>
            <a:off x="4029968" y="5086350"/>
            <a:ext cx="145553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Lisa Gonzalez</a:t>
            </a:r>
            <a:endParaRPr lang="en-US" sz="900" dirty="0"/>
          </a:p>
        </p:txBody>
      </p:sp>
      <p:sp>
        <p:nvSpPr>
          <p:cNvPr id="46" name="Text 31"/>
          <p:cNvSpPr/>
          <p:nvPr/>
        </p:nvSpPr>
        <p:spPr>
          <a:xfrm>
            <a:off x="4029968" y="5257800"/>
            <a:ext cx="145553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Former CIO, Honeywell Home</a:t>
            </a:r>
            <a:endParaRPr lang="en-US" sz="788" dirty="0"/>
          </a:p>
        </p:txBody>
      </p:sp>
      <p:sp>
        <p:nvSpPr>
          <p:cNvPr id="47" name="Text 32"/>
          <p:cNvSpPr/>
          <p:nvPr/>
        </p:nvSpPr>
        <p:spPr>
          <a:xfrm>
            <a:off x="6758880" y="5086350"/>
            <a:ext cx="12126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Prof. James Wilson</a:t>
            </a:r>
            <a:endParaRPr lang="en-US" sz="900" dirty="0"/>
          </a:p>
        </p:txBody>
      </p:sp>
      <p:sp>
        <p:nvSpPr>
          <p:cNvPr id="48" name="Text 33"/>
          <p:cNvSpPr/>
          <p:nvPr/>
        </p:nvSpPr>
        <p:spPr>
          <a:xfrm>
            <a:off x="6758880" y="5257800"/>
            <a:ext cx="121265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Ethics, Stanford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579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142875"/>
            <a:ext cx="571500" cy="3809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457200"/>
            <a:ext cx="8301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Roadmap</a:t>
            </a:r>
            <a:endParaRPr lang="en-US" sz="2025" dirty="0"/>
          </a:p>
        </p:txBody>
      </p:sp>
      <p:sp>
        <p:nvSpPr>
          <p:cNvPr id="5" name="Shape 1"/>
          <p:cNvSpPr/>
          <p:nvPr/>
        </p:nvSpPr>
        <p:spPr>
          <a:xfrm>
            <a:off x="457200" y="1185863"/>
            <a:ext cx="8229600" cy="2857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6" name="Shape 2"/>
          <p:cNvSpPr/>
          <p:nvPr/>
        </p:nvSpPr>
        <p:spPr>
          <a:xfrm>
            <a:off x="457200" y="1185863"/>
            <a:ext cx="2057400" cy="2857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7" name="Shape 3"/>
          <p:cNvSpPr/>
          <p:nvPr/>
        </p:nvSpPr>
        <p:spPr>
          <a:xfrm>
            <a:off x="610791" y="971550"/>
            <a:ext cx="142875" cy="142875"/>
          </a:xfrm>
          <a:prstGeom prst="ellipse">
            <a:avLst/>
          </a:prstGeom>
          <a:solidFill>
            <a:srgbClr val="4CAF50"/>
          </a:solidFill>
          <a:ln w="298">
            <a:solidFill>
              <a:srgbClr val="4CAF5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57200" y="1171575"/>
            <a:ext cx="521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Q1 2025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2602111" y="971550"/>
            <a:ext cx="142875" cy="142875"/>
          </a:xfrm>
          <a:prstGeom prst="ellipse">
            <a:avLst/>
          </a:prstGeom>
          <a:solidFill>
            <a:srgbClr val="1E88E5"/>
          </a:solidFill>
          <a:ln w="298">
            <a:solidFill>
              <a:srgbClr val="1E88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448520" y="1171575"/>
            <a:ext cx="521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Q3 2025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4593431" y="971550"/>
            <a:ext cx="142875" cy="142875"/>
          </a:xfrm>
          <a:prstGeom prst="ellipse">
            <a:avLst/>
          </a:prstGeom>
          <a:solidFill>
            <a:srgbClr val="FFFFFF"/>
          </a:solidFill>
          <a:ln w="298">
            <a:solidFill>
              <a:srgbClr val="E0E0E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439841" y="1171575"/>
            <a:ext cx="521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Q1 2026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6584752" y="971550"/>
            <a:ext cx="142875" cy="142875"/>
          </a:xfrm>
          <a:prstGeom prst="ellipse">
            <a:avLst/>
          </a:prstGeom>
          <a:solidFill>
            <a:srgbClr val="FFFFFF"/>
          </a:solidFill>
          <a:ln w="298">
            <a:solidFill>
              <a:srgbClr val="E0E0E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31161" y="1171575"/>
            <a:ext cx="521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Q3 2026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8483203" y="971550"/>
            <a:ext cx="142875" cy="142875"/>
          </a:xfrm>
          <a:prstGeom prst="ellipse">
            <a:avLst/>
          </a:prstGeom>
          <a:solidFill>
            <a:srgbClr val="FFFFFF"/>
          </a:solidFill>
          <a:ln w="298">
            <a:solidFill>
              <a:srgbClr val="E0E0E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422481" y="1171575"/>
            <a:ext cx="3357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2027</a:t>
            </a:r>
            <a:endParaRPr lang="en-US" sz="900" dirty="0"/>
          </a:p>
        </p:txBody>
      </p:sp>
      <p:sp>
        <p:nvSpPr>
          <p:cNvPr id="17" name="Shape 13"/>
          <p:cNvSpPr/>
          <p:nvPr/>
        </p:nvSpPr>
        <p:spPr>
          <a:xfrm>
            <a:off x="457200" y="1685925"/>
            <a:ext cx="4000500" cy="1514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200" y="1685925"/>
            <a:ext cx="28575" cy="1514475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9" name="Shape 15"/>
          <p:cNvSpPr/>
          <p:nvPr/>
        </p:nvSpPr>
        <p:spPr>
          <a:xfrm>
            <a:off x="600075" y="1828800"/>
            <a:ext cx="228600" cy="285750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914525"/>
            <a:ext cx="114300" cy="11430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14400" y="1871663"/>
            <a:ext cx="18466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Prototype Development</a:t>
            </a:r>
            <a:endParaRPr lang="en-US" sz="1125" dirty="0"/>
          </a:p>
        </p:txBody>
      </p:sp>
      <p:sp>
        <p:nvSpPr>
          <p:cNvPr id="22" name="Text 17"/>
          <p:cNvSpPr/>
          <p:nvPr/>
        </p:nvSpPr>
        <p:spPr>
          <a:xfrm>
            <a:off x="742950" y="22002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Sensor array integration completed</a:t>
            </a:r>
            <a:endParaRPr lang="en-US" sz="900" dirty="0"/>
          </a:p>
        </p:txBody>
      </p:sp>
      <p:sp>
        <p:nvSpPr>
          <p:cNvPr id="23" name="Text 18"/>
          <p:cNvSpPr/>
          <p:nvPr/>
        </p:nvSpPr>
        <p:spPr>
          <a:xfrm>
            <a:off x="742950" y="24288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AI algorithms developed</a:t>
            </a:r>
            <a:endParaRPr lang="en-US" sz="900" dirty="0"/>
          </a:p>
        </p:txBody>
      </p:sp>
      <p:sp>
        <p:nvSpPr>
          <p:cNvPr id="24" name="Text 19"/>
          <p:cNvSpPr/>
          <p:nvPr/>
        </p:nvSpPr>
        <p:spPr>
          <a:xfrm>
            <a:off x="742950" y="26574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 prototype tested in lab conditions</a:t>
            </a:r>
            <a:endParaRPr lang="en-US" sz="900" dirty="0"/>
          </a:p>
        </p:txBody>
      </p:sp>
      <p:sp>
        <p:nvSpPr>
          <p:cNvPr id="25" name="Text 20"/>
          <p:cNvSpPr/>
          <p:nvPr/>
        </p:nvSpPr>
        <p:spPr>
          <a:xfrm>
            <a:off x="742950" y="28860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Secured seed funding of $1.5M</a:t>
            </a:r>
            <a:endParaRPr lang="en-US" sz="900" dirty="0"/>
          </a:p>
        </p:txBody>
      </p:sp>
      <p:sp>
        <p:nvSpPr>
          <p:cNvPr id="26" name="Shape 21"/>
          <p:cNvSpPr/>
          <p:nvPr/>
        </p:nvSpPr>
        <p:spPr>
          <a:xfrm>
            <a:off x="4686300" y="1685925"/>
            <a:ext cx="4000500" cy="1514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Shape 22"/>
          <p:cNvSpPr/>
          <p:nvPr/>
        </p:nvSpPr>
        <p:spPr>
          <a:xfrm>
            <a:off x="4686300" y="1685925"/>
            <a:ext cx="28575" cy="151447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28" name="Shape 23"/>
          <p:cNvSpPr/>
          <p:nvPr/>
        </p:nvSpPr>
        <p:spPr>
          <a:xfrm>
            <a:off x="4829175" y="1828800"/>
            <a:ext cx="228600" cy="285750"/>
          </a:xfrm>
          <a:prstGeom prst="roundRect">
            <a:avLst/>
          </a:prstGeom>
          <a:solidFill>
            <a:srgbClr val="DBEAFE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1914525"/>
            <a:ext cx="114300" cy="11430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5143500" y="1871663"/>
            <a:ext cx="19984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Beta Testing &amp; Production</a:t>
            </a:r>
            <a:endParaRPr lang="en-US" sz="1125" dirty="0"/>
          </a:p>
        </p:txBody>
      </p:sp>
      <p:sp>
        <p:nvSpPr>
          <p:cNvPr id="31" name="Text 25"/>
          <p:cNvSpPr/>
          <p:nvPr/>
        </p:nvSpPr>
        <p:spPr>
          <a:xfrm>
            <a:off x="4972050" y="22002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Beta testing with 100 households</a:t>
            </a:r>
            <a:endParaRPr lang="en-US" sz="900" dirty="0"/>
          </a:p>
        </p:txBody>
      </p:sp>
      <p:sp>
        <p:nvSpPr>
          <p:cNvPr id="32" name="Text 26"/>
          <p:cNvSpPr/>
          <p:nvPr/>
        </p:nvSpPr>
        <p:spPr>
          <a:xfrm>
            <a:off x="4972050" y="24288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Manufacturing partnerships established</a:t>
            </a:r>
            <a:endParaRPr lang="en-US" sz="900" dirty="0"/>
          </a:p>
        </p:txBody>
      </p:sp>
      <p:sp>
        <p:nvSpPr>
          <p:cNvPr id="33" name="Text 27"/>
          <p:cNvSpPr/>
          <p:nvPr/>
        </p:nvSpPr>
        <p:spPr>
          <a:xfrm>
            <a:off x="4972050" y="26574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 development finalized</a:t>
            </a:r>
            <a:endParaRPr lang="en-US" sz="900" dirty="0"/>
          </a:p>
        </p:txBody>
      </p:sp>
      <p:sp>
        <p:nvSpPr>
          <p:cNvPr id="34" name="Text 28"/>
          <p:cNvSpPr/>
          <p:nvPr/>
        </p:nvSpPr>
        <p:spPr>
          <a:xfrm>
            <a:off x="4972050" y="288607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Series A funding round ($5M target)</a:t>
            </a:r>
            <a:endParaRPr lang="en-US" sz="900" dirty="0"/>
          </a:p>
        </p:txBody>
      </p:sp>
      <p:sp>
        <p:nvSpPr>
          <p:cNvPr id="35" name="Shape 29"/>
          <p:cNvSpPr/>
          <p:nvPr/>
        </p:nvSpPr>
        <p:spPr>
          <a:xfrm>
            <a:off x="457200" y="3429000"/>
            <a:ext cx="4000500" cy="1514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30"/>
          <p:cNvSpPr/>
          <p:nvPr/>
        </p:nvSpPr>
        <p:spPr>
          <a:xfrm>
            <a:off x="457200" y="3429000"/>
            <a:ext cx="28575" cy="1514475"/>
          </a:xfrm>
          <a:prstGeom prst="rect">
            <a:avLst/>
          </a:prstGeom>
          <a:solidFill>
            <a:srgbClr val="9E9E9E"/>
          </a:solidFill>
          <a:ln/>
        </p:spPr>
      </p:sp>
      <p:sp>
        <p:nvSpPr>
          <p:cNvPr id="37" name="Shape 31"/>
          <p:cNvSpPr/>
          <p:nvPr/>
        </p:nvSpPr>
        <p:spPr>
          <a:xfrm>
            <a:off x="600075" y="3571875"/>
            <a:ext cx="228600" cy="285750"/>
          </a:xfrm>
          <a:prstGeom prst="roundRect">
            <a:avLst/>
          </a:prstGeom>
          <a:solidFill>
            <a:srgbClr val="F3F4F6"/>
          </a:solidFill>
          <a:ln/>
        </p:spPr>
      </p:sp>
      <p:pic>
        <p:nvPicPr>
          <p:cNvPr id="3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3657600"/>
            <a:ext cx="114300" cy="114300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914400" y="3614738"/>
            <a:ext cx="118050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Launch</a:t>
            </a:r>
            <a:endParaRPr lang="en-US" sz="1125" dirty="0"/>
          </a:p>
        </p:txBody>
      </p:sp>
      <p:sp>
        <p:nvSpPr>
          <p:cNvPr id="40" name="Text 33"/>
          <p:cNvSpPr/>
          <p:nvPr/>
        </p:nvSpPr>
        <p:spPr>
          <a:xfrm>
            <a:off x="742950" y="39433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product launch in North America</a:t>
            </a:r>
            <a:endParaRPr lang="en-US" sz="900" dirty="0"/>
          </a:p>
        </p:txBody>
      </p:sp>
      <p:sp>
        <p:nvSpPr>
          <p:cNvPr id="41" name="Text 34"/>
          <p:cNvSpPr/>
          <p:nvPr/>
        </p:nvSpPr>
        <p:spPr>
          <a:xfrm>
            <a:off x="742950" y="41719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Retail partnerships with major chains</a:t>
            </a:r>
            <a:endParaRPr lang="en-US" sz="900" dirty="0"/>
          </a:p>
        </p:txBody>
      </p:sp>
      <p:sp>
        <p:nvSpPr>
          <p:cNvPr id="42" name="Text 35"/>
          <p:cNvSpPr/>
          <p:nvPr/>
        </p:nvSpPr>
        <p:spPr>
          <a:xfrm>
            <a:off x="742950" y="44005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 campaign rollout</a:t>
            </a:r>
            <a:endParaRPr lang="en-US" sz="900" dirty="0"/>
          </a:p>
        </p:txBody>
      </p:sp>
      <p:sp>
        <p:nvSpPr>
          <p:cNvPr id="43" name="Text 36"/>
          <p:cNvSpPr/>
          <p:nvPr/>
        </p:nvSpPr>
        <p:spPr>
          <a:xfrm>
            <a:off x="742950" y="46291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support infrastructure</a:t>
            </a:r>
            <a:endParaRPr lang="en-US" sz="900" dirty="0"/>
          </a:p>
        </p:txBody>
      </p:sp>
      <p:sp>
        <p:nvSpPr>
          <p:cNvPr id="44" name="Shape 37"/>
          <p:cNvSpPr/>
          <p:nvPr/>
        </p:nvSpPr>
        <p:spPr>
          <a:xfrm>
            <a:off x="4686300" y="3429000"/>
            <a:ext cx="4000500" cy="15144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Shape 38"/>
          <p:cNvSpPr/>
          <p:nvPr/>
        </p:nvSpPr>
        <p:spPr>
          <a:xfrm>
            <a:off x="4686300" y="3429000"/>
            <a:ext cx="28575" cy="1514475"/>
          </a:xfrm>
          <a:prstGeom prst="rect">
            <a:avLst/>
          </a:prstGeom>
          <a:solidFill>
            <a:srgbClr val="9E9E9E"/>
          </a:solidFill>
          <a:ln/>
        </p:spPr>
      </p:sp>
      <p:sp>
        <p:nvSpPr>
          <p:cNvPr id="46" name="Shape 39"/>
          <p:cNvSpPr/>
          <p:nvPr/>
        </p:nvSpPr>
        <p:spPr>
          <a:xfrm>
            <a:off x="4829175" y="3571875"/>
            <a:ext cx="228600" cy="285750"/>
          </a:xfrm>
          <a:prstGeom prst="roundRect">
            <a:avLst/>
          </a:prstGeom>
          <a:solidFill>
            <a:srgbClr val="F3F4F6"/>
          </a:solidFill>
          <a:ln/>
        </p:spPr>
      </p:sp>
      <p:pic>
        <p:nvPicPr>
          <p:cNvPr id="4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3657600"/>
            <a:ext cx="114300" cy="114300"/>
          </a:xfrm>
          <a:prstGeom prst="rect">
            <a:avLst/>
          </a:prstGeom>
        </p:spPr>
      </p:pic>
      <p:sp>
        <p:nvSpPr>
          <p:cNvPr id="48" name="Text 40"/>
          <p:cNvSpPr/>
          <p:nvPr/>
        </p:nvSpPr>
        <p:spPr>
          <a:xfrm>
            <a:off x="5143500" y="3614738"/>
            <a:ext cx="8358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</a:t>
            </a:r>
            <a:endParaRPr lang="en-US" sz="1125" dirty="0"/>
          </a:p>
        </p:txBody>
      </p:sp>
      <p:sp>
        <p:nvSpPr>
          <p:cNvPr id="49" name="Text 41"/>
          <p:cNvSpPr/>
          <p:nvPr/>
        </p:nvSpPr>
        <p:spPr>
          <a:xfrm>
            <a:off x="4972050" y="39433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European and Asian market entry</a:t>
            </a:r>
            <a:endParaRPr lang="en-US" sz="900" dirty="0"/>
          </a:p>
        </p:txBody>
      </p:sp>
      <p:sp>
        <p:nvSpPr>
          <p:cNvPr id="50" name="Text 42"/>
          <p:cNvSpPr/>
          <p:nvPr/>
        </p:nvSpPr>
        <p:spPr>
          <a:xfrm>
            <a:off x="4972050" y="41719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Enterprise solution development</a:t>
            </a:r>
            <a:endParaRPr lang="en-US" sz="900" dirty="0"/>
          </a:p>
        </p:txBody>
      </p:sp>
      <p:sp>
        <p:nvSpPr>
          <p:cNvPr id="51" name="Text 43"/>
          <p:cNvSpPr/>
          <p:nvPr/>
        </p:nvSpPr>
        <p:spPr>
          <a:xfrm>
            <a:off x="4972050" y="44005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product line expansion</a:t>
            </a:r>
            <a:endParaRPr lang="en-US" sz="900" dirty="0"/>
          </a:p>
        </p:txBody>
      </p:sp>
      <p:sp>
        <p:nvSpPr>
          <p:cNvPr id="52" name="Text 44"/>
          <p:cNvSpPr/>
          <p:nvPr/>
        </p:nvSpPr>
        <p:spPr>
          <a:xfrm>
            <a:off x="4972050" y="462915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Series B funding round</a:t>
            </a:r>
            <a:endParaRPr lang="en-US" sz="900" dirty="0"/>
          </a:p>
        </p:txBody>
      </p:sp>
      <p:sp>
        <p:nvSpPr>
          <p:cNvPr id="53" name="Shape 45"/>
          <p:cNvSpPr/>
          <p:nvPr/>
        </p:nvSpPr>
        <p:spPr>
          <a:xfrm>
            <a:off x="457200" y="5172075"/>
            <a:ext cx="8229600" cy="62865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54" name="Shape 46"/>
          <p:cNvSpPr/>
          <p:nvPr/>
        </p:nvSpPr>
        <p:spPr>
          <a:xfrm>
            <a:off x="457200" y="5172075"/>
            <a:ext cx="28575" cy="62865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5" name="Text 47"/>
          <p:cNvSpPr/>
          <p:nvPr/>
        </p:nvSpPr>
        <p:spPr>
          <a:xfrm>
            <a:off x="571500" y="5286375"/>
            <a:ext cx="8072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2121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Upcoming Milestone</a:t>
            </a:r>
            <a:endParaRPr lang="en-US" sz="1013" dirty="0"/>
          </a:p>
        </p:txBody>
      </p:sp>
      <p:sp>
        <p:nvSpPr>
          <p:cNvPr id="56" name="Text 48"/>
          <p:cNvSpPr/>
          <p:nvPr/>
        </p:nvSpPr>
        <p:spPr>
          <a:xfrm>
            <a:off x="571500" y="5514975"/>
            <a:ext cx="80724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21212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product launch scheduled for Q1 2026 with initial production run of 10,000 units.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2025-06-20T05:32:04Z</dcterms:created>
  <dcterms:modified xsi:type="dcterms:W3CDTF">2025-06-20T05:32:04Z</dcterms:modified>
</cp:coreProperties>
</file>